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8"/>
  </p:notesMasterIdLst>
  <p:sldIdLst>
    <p:sldId id="256" r:id="rId2"/>
    <p:sldId id="257" r:id="rId3"/>
    <p:sldId id="258" r:id="rId4"/>
    <p:sldId id="260" r:id="rId5"/>
    <p:sldId id="259" r:id="rId6"/>
    <p:sldId id="262" r:id="rId7"/>
    <p:sldId id="263" r:id="rId8"/>
    <p:sldId id="264" r:id="rId9"/>
    <p:sldId id="266" r:id="rId10"/>
    <p:sldId id="265" r:id="rId11"/>
    <p:sldId id="278" r:id="rId12"/>
    <p:sldId id="279" r:id="rId13"/>
    <p:sldId id="268" r:id="rId14"/>
    <p:sldId id="269" r:id="rId15"/>
    <p:sldId id="270" r:id="rId16"/>
    <p:sldId id="271" r:id="rId17"/>
    <p:sldId id="274" r:id="rId18"/>
    <p:sldId id="275" r:id="rId19"/>
    <p:sldId id="276" r:id="rId20"/>
    <p:sldId id="277" r:id="rId21"/>
    <p:sldId id="280" r:id="rId22"/>
    <p:sldId id="267" r:id="rId23"/>
    <p:sldId id="273" r:id="rId24"/>
    <p:sldId id="283" r:id="rId25"/>
    <p:sldId id="284" r:id="rId26"/>
    <p:sldId id="282" r:id="rId27"/>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EABADB-4AB4-43B6-8DCF-F52887680CB2}" type="datetimeFigureOut">
              <a:rPr lang="pl-PL" smtClean="0"/>
              <a:t>30.03.2020</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03ED4C-F2CF-4A45-A0E0-70D0F18E1D1C}" type="slidenum">
              <a:rPr lang="pl-PL" smtClean="0"/>
              <a:t>‹#›</a:t>
            </a:fld>
            <a:endParaRPr lang="pl-PL"/>
          </a:p>
        </p:txBody>
      </p:sp>
    </p:spTree>
    <p:extLst>
      <p:ext uri="{BB962C8B-B14F-4D97-AF65-F5344CB8AC3E}">
        <p14:creationId xmlns:p14="http://schemas.microsoft.com/office/powerpoint/2010/main" val="37330306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C503ED4C-F2CF-4A45-A0E0-70D0F18E1D1C}" type="slidenum">
              <a:rPr lang="pl-PL" smtClean="0"/>
              <a:t>5</a:t>
            </a:fld>
            <a:endParaRPr lang="pl-PL"/>
          </a:p>
        </p:txBody>
      </p:sp>
    </p:spTree>
    <p:extLst>
      <p:ext uri="{BB962C8B-B14F-4D97-AF65-F5344CB8AC3E}">
        <p14:creationId xmlns:p14="http://schemas.microsoft.com/office/powerpoint/2010/main" val="1994855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9C8C55E3-6A28-4EAD-B2B4-F8F9840B7479}" type="datetimeFigureOut">
              <a:rPr lang="pl-PL" smtClean="0"/>
              <a:t>30.03.2020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C893ABC-DF7E-4DC7-B61D-29444345DF7D}" type="slidenum">
              <a:rPr lang="pl-PL" smtClean="0"/>
              <a:t>‹#›</a:t>
            </a:fld>
            <a:endParaRPr lang="pl-PL"/>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pl-PL"/>
              <a:t>Kliknij, aby edytować styl</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9C8C55E3-6A28-4EAD-B2B4-F8F9840B7479}" type="datetimeFigureOut">
              <a:rPr lang="pl-PL" smtClean="0"/>
              <a:t>30.03.2020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C893ABC-DF7E-4DC7-B61D-29444345DF7D}"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pl-PL"/>
              <a:t>Kliknij, aby edytować styl</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9C8C55E3-6A28-4EAD-B2B4-F8F9840B7479}" type="datetimeFigureOut">
              <a:rPr lang="pl-PL" smtClean="0"/>
              <a:t>30.03.2020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C893ABC-DF7E-4DC7-B61D-29444345DF7D}"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C8C55E3-6A28-4EAD-B2B4-F8F9840B7479}" type="datetimeFigureOut">
              <a:rPr lang="pl-PL" smtClean="0"/>
              <a:t>30.03.2020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C893ABC-DF7E-4DC7-B61D-29444345DF7D}" type="slidenum">
              <a:rPr lang="pl-PL" smtClean="0"/>
              <a:t>‹#›</a:t>
            </a:fld>
            <a:endParaRPr lang="pl-PL"/>
          </a:p>
        </p:txBody>
      </p:sp>
      <p:sp>
        <p:nvSpPr>
          <p:cNvPr id="8" name="Title 7"/>
          <p:cNvSpPr>
            <a:spLocks noGrp="1"/>
          </p:cNvSpPr>
          <p:nvPr>
            <p:ph type="title"/>
          </p:nvPr>
        </p:nvSpPr>
        <p:spPr/>
        <p:txBody>
          <a:bodyPr/>
          <a:lstStyle/>
          <a:p>
            <a:r>
              <a:rPr lang="pl-PL"/>
              <a:t>Kliknij, aby edytować styl</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pl-PL"/>
              <a:t>Kliknij, aby edytować styl</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9C8C55E3-6A28-4EAD-B2B4-F8F9840B7479}" type="datetimeFigureOut">
              <a:rPr lang="pl-PL" smtClean="0"/>
              <a:t>30.03.2020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C893ABC-DF7E-4DC7-B61D-29444345DF7D}" type="slidenum">
              <a:rPr lang="pl-PL" smtClean="0"/>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C8C55E3-6A28-4EAD-B2B4-F8F9840B7479}" type="datetimeFigureOut">
              <a:rPr lang="pl-PL" smtClean="0"/>
              <a:t>30.03.2020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0C893ABC-DF7E-4DC7-B61D-29444345DF7D}" type="slidenum">
              <a:rPr lang="pl-PL" smtClean="0"/>
              <a:t>‹#›</a:t>
            </a:fld>
            <a:endParaRPr lang="pl-PL"/>
          </a:p>
        </p:txBody>
      </p:sp>
      <p:sp>
        <p:nvSpPr>
          <p:cNvPr id="8" name="Title 7"/>
          <p:cNvSpPr>
            <a:spLocks noGrp="1"/>
          </p:cNvSpPr>
          <p:nvPr>
            <p:ph type="title"/>
          </p:nvPr>
        </p:nvSpPr>
        <p:spPr/>
        <p:txBody>
          <a:bodyPr/>
          <a:lstStyle/>
          <a:p>
            <a:r>
              <a:rPr lang="pl-PL"/>
              <a:t>Kliknij, aby edytować styl</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pl-PL"/>
              <a:t>Kliknij, aby edytować style wzorca tekstu</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9C8C55E3-6A28-4EAD-B2B4-F8F9840B7479}" type="datetimeFigureOut">
              <a:rPr lang="pl-PL" smtClean="0"/>
              <a:t>30.03.2020</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0C893ABC-DF7E-4DC7-B61D-29444345DF7D}" type="slidenum">
              <a:rPr lang="pl-PL" smtClean="0"/>
              <a:t>‹#›</a:t>
            </a:fld>
            <a:endParaRPr lang="pl-PL"/>
          </a:p>
        </p:txBody>
      </p:sp>
      <p:sp>
        <p:nvSpPr>
          <p:cNvPr id="10" name="Title 9"/>
          <p:cNvSpPr>
            <a:spLocks noGrp="1"/>
          </p:cNvSpPr>
          <p:nvPr>
            <p:ph type="title"/>
          </p:nvPr>
        </p:nvSpPr>
        <p:spPr/>
        <p:txBody>
          <a:bodyPr/>
          <a:lstStyle/>
          <a:p>
            <a:r>
              <a:rPr lang="pl-PL"/>
              <a:t>Kliknij, aby edytować styl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9C8C55E3-6A28-4EAD-B2B4-F8F9840B7479}" type="datetimeFigureOut">
              <a:rPr lang="pl-PL" smtClean="0"/>
              <a:t>30.03.2020</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0C893ABC-DF7E-4DC7-B61D-29444345DF7D}"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8C55E3-6A28-4EAD-B2B4-F8F9840B7479}" type="datetimeFigureOut">
              <a:rPr lang="pl-PL" smtClean="0"/>
              <a:t>30.03.2020</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0C893ABC-DF7E-4DC7-B61D-29444345DF7D}"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pl-PL"/>
              <a:t>Kliknij, aby edytować styl</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9C8C55E3-6A28-4EAD-B2B4-F8F9840B7479}" type="datetimeFigureOut">
              <a:rPr lang="pl-PL" smtClean="0"/>
              <a:t>30.03.2020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0C893ABC-DF7E-4DC7-B61D-29444345DF7D}" type="slidenum">
              <a:rPr lang="pl-PL" smtClean="0"/>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9C8C55E3-6A28-4EAD-B2B4-F8F9840B7479}" type="datetimeFigureOut">
              <a:rPr lang="pl-PL" smtClean="0"/>
              <a:t>30.03.2020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0C893ABC-DF7E-4DC7-B61D-29444345DF7D}" type="slidenum">
              <a:rPr lang="pl-PL" smtClean="0"/>
              <a:t>‹#›</a:t>
            </a:fld>
            <a:endParaRPr lang="pl-PL"/>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pl-PL"/>
              <a:t>Kliknij, aby edytować styl</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pl-PL"/>
              <a:t>Kliknij, aby edytować styl</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9C8C55E3-6A28-4EAD-B2B4-F8F9840B7479}" type="datetimeFigureOut">
              <a:rPr lang="pl-PL" smtClean="0"/>
              <a:t>30.03.2020</a:t>
            </a:fld>
            <a:endParaRPr lang="pl-PL"/>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pl-PL"/>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0C893ABC-DF7E-4DC7-B61D-29444345DF7D}" type="slidenum">
              <a:rPr lang="pl-PL" smtClean="0"/>
              <a:t>‹#›</a:t>
            </a:fld>
            <a:endParaRPr lang="pl-PL"/>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1473795" y="5445224"/>
            <a:ext cx="5637010" cy="648072"/>
          </a:xfrm>
        </p:spPr>
        <p:txBody>
          <a:bodyPr/>
          <a:lstStyle/>
          <a:p>
            <a:pPr algn="ctr"/>
            <a:r>
              <a:rPr lang="pl-PL" dirty="0">
                <a:latin typeface="Arial" panose="020B0604020202020204" pitchFamily="34" charset="0"/>
                <a:cs typeface="Arial" panose="020B0604020202020204" pitchFamily="34" charset="0"/>
              </a:rPr>
              <a:t>27 marca 2020 r.</a:t>
            </a:r>
          </a:p>
        </p:txBody>
      </p:sp>
      <p:sp>
        <p:nvSpPr>
          <p:cNvPr id="2" name="Tytuł 1"/>
          <p:cNvSpPr>
            <a:spLocks noGrp="1"/>
          </p:cNvSpPr>
          <p:nvPr>
            <p:ph type="ctrTitle"/>
          </p:nvPr>
        </p:nvSpPr>
        <p:spPr>
          <a:xfrm>
            <a:off x="817581" y="1484784"/>
            <a:ext cx="7175351" cy="3440673"/>
          </a:xfrm>
        </p:spPr>
        <p:txBody>
          <a:bodyPr/>
          <a:lstStyle/>
          <a:p>
            <a:pPr marL="182880" indent="0" algn="ctr">
              <a:buNone/>
            </a:pPr>
            <a:r>
              <a:rPr lang="pl-PL" b="0" cap="all" dirty="0">
                <a:effectLst/>
                <a:latin typeface="Arial" panose="020B0604020202020204" pitchFamily="34" charset="0"/>
                <a:cs typeface="Arial" panose="020B0604020202020204" pitchFamily="34" charset="0"/>
              </a:rPr>
              <a:t>JAK ŻYĆ </a:t>
            </a:r>
            <a:br>
              <a:rPr lang="pl-PL" b="0" cap="all" dirty="0">
                <a:effectLst/>
                <a:latin typeface="Arial" panose="020B0604020202020204" pitchFamily="34" charset="0"/>
                <a:cs typeface="Arial" panose="020B0604020202020204" pitchFamily="34" charset="0"/>
              </a:rPr>
            </a:br>
            <a:r>
              <a:rPr lang="pl-PL" b="0" cap="all" dirty="0">
                <a:effectLst/>
                <a:latin typeface="Arial" panose="020B0604020202020204" pitchFamily="34" charset="0"/>
                <a:cs typeface="Arial" panose="020B0604020202020204" pitchFamily="34" charset="0"/>
              </a:rPr>
              <a:t>W ŚWIECIE, </a:t>
            </a:r>
            <a:br>
              <a:rPr lang="pl-PL" b="0" cap="all" dirty="0">
                <a:effectLst/>
                <a:latin typeface="Arial" panose="020B0604020202020204" pitchFamily="34" charset="0"/>
                <a:cs typeface="Arial" panose="020B0604020202020204" pitchFamily="34" charset="0"/>
              </a:rPr>
            </a:br>
            <a:r>
              <a:rPr lang="pl-PL" b="0" cap="all" dirty="0">
                <a:effectLst/>
                <a:latin typeface="Arial" panose="020B0604020202020204" pitchFamily="34" charset="0"/>
                <a:cs typeface="Arial" panose="020B0604020202020204" pitchFamily="34" charset="0"/>
              </a:rPr>
              <a:t>W KTÓRYM                    PANUJE WIRUS?</a:t>
            </a:r>
            <a:br>
              <a:rPr lang="pl-PL" b="0" cap="all" dirty="0">
                <a:effectLst/>
                <a:latin typeface="Arial" panose="020B0604020202020204" pitchFamily="34" charset="0"/>
                <a:cs typeface="Arial" panose="020B0604020202020204" pitchFamily="34" charset="0"/>
              </a:rPr>
            </a:br>
            <a:endParaRPr lang="pl-PL"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376442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332656"/>
            <a:ext cx="8496944" cy="1656184"/>
          </a:xfrm>
        </p:spPr>
        <p:txBody>
          <a:bodyPr/>
          <a:lstStyle/>
          <a:p>
            <a:pPr marL="0" indent="0">
              <a:buNone/>
            </a:pPr>
            <a:r>
              <a:rPr lang="pl-PL" dirty="0">
                <a:effectLst/>
              </a:rPr>
              <a:t>UMIEJĘTNOŚĆ ZARZĄDZANIA STRESEM</a:t>
            </a:r>
            <a:endParaRPr lang="pl-PL" dirty="0"/>
          </a:p>
        </p:txBody>
      </p:sp>
      <p:sp>
        <p:nvSpPr>
          <p:cNvPr id="3" name="Symbol zastępczy tekstu 2"/>
          <p:cNvSpPr>
            <a:spLocks noGrp="1"/>
          </p:cNvSpPr>
          <p:nvPr>
            <p:ph type="body" idx="1"/>
          </p:nvPr>
        </p:nvSpPr>
        <p:spPr>
          <a:xfrm>
            <a:off x="107504" y="2780928"/>
            <a:ext cx="8856984" cy="3960440"/>
          </a:xfrm>
        </p:spPr>
        <p:txBody>
          <a:bodyPr>
            <a:noAutofit/>
          </a:bodyPr>
          <a:lstStyle/>
          <a:p>
            <a:r>
              <a:rPr lang="pl-PL" sz="2400" dirty="0">
                <a:latin typeface="Arial" panose="020B0604020202020204" pitchFamily="34" charset="0"/>
                <a:cs typeface="Arial" panose="020B0604020202020204" pitchFamily="34" charset="0"/>
              </a:rPr>
              <a:t>Powtarzaj sobie w myślach,                                                         że nie masz na tę sytuację wpływu. </a:t>
            </a:r>
          </a:p>
          <a:p>
            <a:r>
              <a:rPr lang="pl-PL" sz="2400" dirty="0">
                <a:latin typeface="Arial" panose="020B0604020202020204" pitchFamily="34" charset="0"/>
                <a:cs typeface="Arial" panose="020B0604020202020204" pitchFamily="34" charset="0"/>
              </a:rPr>
              <a:t>Pomoże Ci to zaakceptować fakt, że pewne rzeczy                          są poza Twoim zasięgiem. </a:t>
            </a:r>
          </a:p>
          <a:p>
            <a:r>
              <a:rPr lang="pl-PL" sz="2400" dirty="0">
                <a:latin typeface="Arial" panose="020B0604020202020204" pitchFamily="34" charset="0"/>
                <a:cs typeface="Arial" panose="020B0604020202020204" pitchFamily="34" charset="0"/>
              </a:rPr>
              <a:t>Zaopiekuj się sobą. Bądź dla siebie najlepszym przyjacielem.         To nadrzędna zasada.</a:t>
            </a:r>
          </a:p>
          <a:p>
            <a:r>
              <a:rPr lang="pl-PL" sz="2400" dirty="0">
                <a:latin typeface="Arial" panose="020B0604020202020204" pitchFamily="34" charset="0"/>
                <a:cs typeface="Arial" panose="020B0604020202020204" pitchFamily="34" charset="0"/>
              </a:rPr>
              <a:t>Stosuj rozwiązania o charakterze somatycznym                (relaksacja, biologiczne sprzężenie zwrotne). </a:t>
            </a:r>
          </a:p>
        </p:txBody>
      </p:sp>
    </p:spTree>
    <p:extLst>
      <p:ext uri="{BB962C8B-B14F-4D97-AF65-F5344CB8AC3E}">
        <p14:creationId xmlns:p14="http://schemas.microsoft.com/office/powerpoint/2010/main" val="38954672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1520" y="548680"/>
            <a:ext cx="8640960" cy="1728192"/>
          </a:xfrm>
        </p:spPr>
        <p:txBody>
          <a:bodyPr/>
          <a:lstStyle/>
          <a:p>
            <a:pPr marL="0" indent="0">
              <a:buNone/>
            </a:pPr>
            <a:r>
              <a:rPr lang="pl-PL" dirty="0">
                <a:effectLst/>
              </a:rPr>
              <a:t>UMIEJĘTNOŚĆ ZARZĄDZANIA STRESEM</a:t>
            </a:r>
            <a:endParaRPr lang="pl-PL" dirty="0"/>
          </a:p>
        </p:txBody>
      </p:sp>
      <p:sp>
        <p:nvSpPr>
          <p:cNvPr id="3" name="Symbol zastępczy tekstu 2"/>
          <p:cNvSpPr>
            <a:spLocks noGrp="1"/>
          </p:cNvSpPr>
          <p:nvPr>
            <p:ph type="body" idx="1"/>
          </p:nvPr>
        </p:nvSpPr>
        <p:spPr>
          <a:xfrm>
            <a:off x="323528" y="2564904"/>
            <a:ext cx="8496944" cy="3960440"/>
          </a:xfrm>
        </p:spPr>
        <p:txBody>
          <a:bodyPr>
            <a:normAutofit/>
          </a:bodyPr>
          <a:lstStyle/>
          <a:p>
            <a:r>
              <a:rPr lang="pl-PL" sz="2400" dirty="0">
                <a:latin typeface="Arial" panose="020B0604020202020204" pitchFamily="34" charset="0"/>
                <a:cs typeface="Arial" panose="020B0604020202020204" pitchFamily="34" charset="0"/>
              </a:rPr>
              <a:t>Nie bierz wszystkiego na siebie. </a:t>
            </a:r>
          </a:p>
          <a:p>
            <a:r>
              <a:rPr lang="pl-PL" sz="2400" dirty="0">
                <a:latin typeface="Arial" panose="020B0604020202020204" pitchFamily="34" charset="0"/>
                <a:cs typeface="Arial" panose="020B0604020202020204" pitchFamily="34" charset="0"/>
              </a:rPr>
              <a:t>Selekcjonuj zadania.  </a:t>
            </a:r>
          </a:p>
          <a:p>
            <a:r>
              <a:rPr lang="pl-PL" sz="2400" dirty="0">
                <a:latin typeface="Arial" panose="020B0604020202020204" pitchFamily="34" charset="0"/>
                <a:cs typeface="Arial" panose="020B0604020202020204" pitchFamily="34" charset="0"/>
              </a:rPr>
              <a:t> Ustaw sobie priorytety. </a:t>
            </a:r>
          </a:p>
          <a:p>
            <a:r>
              <a:rPr lang="pl-PL" sz="2400" dirty="0">
                <a:latin typeface="Arial" panose="020B0604020202020204" pitchFamily="34" charset="0"/>
                <a:cs typeface="Arial" panose="020B0604020202020204" pitchFamily="34" charset="0"/>
              </a:rPr>
              <a:t>Naucz się stawiać cele i je realizować. </a:t>
            </a:r>
          </a:p>
          <a:p>
            <a:endParaRPr lang="pl-PL" sz="2400" dirty="0">
              <a:latin typeface="Arial" panose="020B0604020202020204" pitchFamily="34" charset="0"/>
              <a:cs typeface="Arial" panose="020B0604020202020204" pitchFamily="34" charset="0"/>
            </a:endParaRPr>
          </a:p>
          <a:p>
            <a:r>
              <a:rPr lang="pl-PL" sz="2400" dirty="0">
                <a:latin typeface="Arial" panose="020B0604020202020204" pitchFamily="34" charset="0"/>
                <a:cs typeface="Arial" panose="020B0604020202020204" pitchFamily="34" charset="0"/>
              </a:rPr>
              <a:t>Stosuj rozwiązania o charakterze poznawczym,                  zorientowane na odwrócenie uwagi od stresora, fantazjowanie, </a:t>
            </a:r>
            <a:r>
              <a:rPr lang="pl-PL" sz="2400" dirty="0" err="1">
                <a:latin typeface="Arial" panose="020B0604020202020204" pitchFamily="34" charset="0"/>
                <a:cs typeface="Arial" panose="020B0604020202020204" pitchFamily="34" charset="0"/>
              </a:rPr>
              <a:t>afirmacje</a:t>
            </a:r>
            <a:r>
              <a:rPr lang="pl-PL" sz="24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9991477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620688"/>
            <a:ext cx="8496944" cy="792088"/>
          </a:xfrm>
        </p:spPr>
        <p:txBody>
          <a:bodyPr/>
          <a:lstStyle/>
          <a:p>
            <a:pPr marL="0" indent="0">
              <a:buNone/>
            </a:pPr>
            <a:r>
              <a:rPr lang="pl-PL" dirty="0"/>
              <a:t>AFIRMACJE</a:t>
            </a:r>
          </a:p>
        </p:txBody>
      </p:sp>
      <p:sp>
        <p:nvSpPr>
          <p:cNvPr id="3" name="Symbol zastępczy tekstu 2"/>
          <p:cNvSpPr>
            <a:spLocks noGrp="1"/>
          </p:cNvSpPr>
          <p:nvPr>
            <p:ph type="body" idx="1"/>
          </p:nvPr>
        </p:nvSpPr>
        <p:spPr>
          <a:xfrm>
            <a:off x="323528" y="1844824"/>
            <a:ext cx="8496944" cy="4896544"/>
          </a:xfrm>
        </p:spPr>
        <p:txBody>
          <a:bodyPr>
            <a:noAutofit/>
          </a:bodyPr>
          <a:lstStyle/>
          <a:p>
            <a:r>
              <a:rPr lang="pl-PL" sz="2400" dirty="0" err="1">
                <a:latin typeface="Arial" panose="020B0604020202020204" pitchFamily="34" charset="0"/>
                <a:cs typeface="Arial" panose="020B0604020202020204" pitchFamily="34" charset="0"/>
              </a:rPr>
              <a:t>Afirmacje</a:t>
            </a:r>
            <a:r>
              <a:rPr lang="pl-PL" sz="2400" dirty="0">
                <a:latin typeface="Arial" panose="020B0604020202020204" pitchFamily="34" charset="0"/>
                <a:cs typeface="Arial" panose="020B0604020202020204" pitchFamily="34" charset="0"/>
              </a:rPr>
              <a:t> to pozytywne stwierdzenia, które rzeczywiście nas wzmacniają – nasze postanowienia, nasze zamiary, marzenia i plany, a nawet nasze fizyczne ciało.         Pomagają nam uwierzyć w nasz potencjał.</a:t>
            </a:r>
          </a:p>
          <a:p>
            <a:r>
              <a:rPr lang="pl-PL" sz="2400" dirty="0" err="1">
                <a:latin typeface="Arial" panose="020B0604020202020204" pitchFamily="34" charset="0"/>
                <a:cs typeface="Arial" panose="020B0604020202020204" pitchFamily="34" charset="0"/>
              </a:rPr>
              <a:t>Afirmacje</a:t>
            </a:r>
            <a:r>
              <a:rPr lang="pl-PL" sz="2400" dirty="0">
                <a:latin typeface="Arial" panose="020B0604020202020204" pitchFamily="34" charset="0"/>
                <a:cs typeface="Arial" panose="020B0604020202020204" pitchFamily="34" charset="0"/>
              </a:rPr>
              <a:t> muszą być bardzo precyzyjnie skonstruowane. Nasz umysł, nasze emocje i nasze ciało fizyczne bardzo dokładnie słuchają, czym je „karmimy” i precyzyjnie na to reagują. Jeśli powiemy sobie „nie mogę”, pojawią się wszelkie okoliczności, które będą wspierać ten rozkaz. Dokładnie tak samo będzie, gdy powiemy sobie „mogę!”. Wtedy cały nasz organizm się zmobilizuje.</a:t>
            </a:r>
          </a:p>
        </p:txBody>
      </p:sp>
    </p:spTree>
    <p:extLst>
      <p:ext uri="{BB962C8B-B14F-4D97-AF65-F5344CB8AC3E}">
        <p14:creationId xmlns:p14="http://schemas.microsoft.com/office/powerpoint/2010/main" val="3829182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1520" y="332656"/>
            <a:ext cx="8640960" cy="1080120"/>
          </a:xfrm>
        </p:spPr>
        <p:txBody>
          <a:bodyPr/>
          <a:lstStyle/>
          <a:p>
            <a:pPr marL="0" indent="0">
              <a:buNone/>
            </a:pPr>
            <a:r>
              <a:rPr lang="pl-PL" dirty="0">
                <a:effectLst/>
              </a:rPr>
              <a:t>POZYTYWNE NASTAWIENIE</a:t>
            </a:r>
            <a:endParaRPr lang="pl-PL" dirty="0"/>
          </a:p>
        </p:txBody>
      </p:sp>
      <p:sp>
        <p:nvSpPr>
          <p:cNvPr id="3" name="Symbol zastępczy tekstu 2"/>
          <p:cNvSpPr>
            <a:spLocks noGrp="1"/>
          </p:cNvSpPr>
          <p:nvPr>
            <p:ph type="body" idx="1"/>
          </p:nvPr>
        </p:nvSpPr>
        <p:spPr>
          <a:xfrm>
            <a:off x="251520" y="1700808"/>
            <a:ext cx="8640960" cy="4896544"/>
          </a:xfrm>
        </p:spPr>
        <p:txBody>
          <a:bodyPr>
            <a:normAutofit/>
          </a:bodyPr>
          <a:lstStyle/>
          <a:p>
            <a:r>
              <a:rPr lang="pl-PL" sz="2400" b="1" dirty="0">
                <a:latin typeface="Arial" panose="020B0604020202020204" pitchFamily="34" charset="0"/>
                <a:cs typeface="Arial" panose="020B0604020202020204" pitchFamily="34" charset="0"/>
              </a:rPr>
              <a:t>Nasze pozytywne nastawienie to jest teraz PODSTAWA</a:t>
            </a:r>
            <a:r>
              <a:rPr lang="pl-PL" sz="2400" dirty="0">
                <a:latin typeface="Arial" panose="020B0604020202020204" pitchFamily="34" charset="0"/>
                <a:cs typeface="Arial" panose="020B0604020202020204" pitchFamily="34" charset="0"/>
              </a:rPr>
              <a:t>. Pomimo wszystko, pomimo totalnie niepewnej sytuacji – musimy teraz zachować optymizm. </a:t>
            </a:r>
          </a:p>
          <a:p>
            <a:r>
              <a:rPr lang="pl-PL" sz="2400" dirty="0">
                <a:latin typeface="Arial" panose="020B0604020202020204" pitchFamily="34" charset="0"/>
                <a:cs typeface="Arial" panose="020B0604020202020204" pitchFamily="34" charset="0"/>
              </a:rPr>
              <a:t>Nasz </a:t>
            </a:r>
            <a:r>
              <a:rPr lang="pl-PL" sz="2400" b="1" dirty="0">
                <a:latin typeface="Arial" panose="020B0604020202020204" pitchFamily="34" charset="0"/>
                <a:cs typeface="Arial" panose="020B0604020202020204" pitchFamily="34" charset="0"/>
              </a:rPr>
              <a:t>optymizm</a:t>
            </a:r>
            <a:r>
              <a:rPr lang="pl-PL" sz="2400" dirty="0">
                <a:latin typeface="Arial" panose="020B0604020202020204" pitchFamily="34" charset="0"/>
                <a:cs typeface="Arial" panose="020B0604020202020204" pitchFamily="34" charset="0"/>
              </a:rPr>
              <a:t> naprawdę wpływa na nasz układ odpornościowy – </a:t>
            </a:r>
            <a:r>
              <a:rPr lang="pl-PL" sz="2400" b="1" dirty="0">
                <a:latin typeface="Arial" panose="020B0604020202020204" pitchFamily="34" charset="0"/>
                <a:cs typeface="Arial" panose="020B0604020202020204" pitchFamily="34" charset="0"/>
              </a:rPr>
              <a:t>spodziewaj się dobrych rzeczy,                         a Twój układ odpornościowy podąży za tym!</a:t>
            </a:r>
            <a:r>
              <a:rPr lang="pl-PL" sz="2400" dirty="0">
                <a:latin typeface="Arial" panose="020B0604020202020204" pitchFamily="34" charset="0"/>
                <a:cs typeface="Arial" panose="020B0604020202020204" pitchFamily="34" charset="0"/>
              </a:rPr>
              <a:t> </a:t>
            </a:r>
          </a:p>
          <a:p>
            <a:r>
              <a:rPr lang="pl-PL" sz="2400" dirty="0">
                <a:latin typeface="Arial" panose="020B0604020202020204" pitchFamily="34" charset="0"/>
                <a:cs typeface="Arial" panose="020B0604020202020204" pitchFamily="34" charset="0"/>
              </a:rPr>
              <a:t>Tak, wymaga to siły i hartu ducha, ale jest to możliwe! </a:t>
            </a:r>
          </a:p>
          <a:p>
            <a:r>
              <a:rPr lang="pl-PL" sz="2400" dirty="0">
                <a:latin typeface="Arial" panose="020B0604020202020204" pitchFamily="34" charset="0"/>
                <a:cs typeface="Arial" panose="020B0604020202020204" pitchFamily="34" charset="0"/>
              </a:rPr>
              <a:t>Badania potwierdziły, że układ odpornościowy był znacznie silniejszy u osób, które pielęgnowały                                         pozytywne nastawienie do życia. </a:t>
            </a:r>
          </a:p>
          <a:p>
            <a:r>
              <a:rPr lang="pl-PL" sz="2400" dirty="0">
                <a:latin typeface="Arial" panose="020B0604020202020204" pitchFamily="34" charset="0"/>
                <a:cs typeface="Arial" panose="020B0604020202020204" pitchFamily="34" charset="0"/>
              </a:rPr>
              <a:t>W tych czasach jest to niezbędne.</a:t>
            </a:r>
          </a:p>
        </p:txBody>
      </p:sp>
    </p:spTree>
    <p:extLst>
      <p:ext uri="{BB962C8B-B14F-4D97-AF65-F5344CB8AC3E}">
        <p14:creationId xmlns:p14="http://schemas.microsoft.com/office/powerpoint/2010/main" val="16371541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1520" y="260648"/>
            <a:ext cx="8568952" cy="1224136"/>
          </a:xfrm>
        </p:spPr>
        <p:txBody>
          <a:bodyPr/>
          <a:lstStyle/>
          <a:p>
            <a:pPr marL="0" indent="0">
              <a:buNone/>
            </a:pPr>
            <a:r>
              <a:rPr lang="pl-PL" dirty="0">
                <a:effectLst/>
              </a:rPr>
              <a:t>POZYTYWNE NASTAWIENIE</a:t>
            </a:r>
            <a:endParaRPr lang="pl-PL" dirty="0"/>
          </a:p>
        </p:txBody>
      </p:sp>
      <p:sp>
        <p:nvSpPr>
          <p:cNvPr id="3" name="Symbol zastępczy tekstu 2"/>
          <p:cNvSpPr>
            <a:spLocks noGrp="1"/>
          </p:cNvSpPr>
          <p:nvPr>
            <p:ph type="body" idx="1"/>
          </p:nvPr>
        </p:nvSpPr>
        <p:spPr>
          <a:xfrm>
            <a:off x="251520" y="1988840"/>
            <a:ext cx="8568952" cy="4608511"/>
          </a:xfrm>
        </p:spPr>
        <p:txBody>
          <a:bodyPr>
            <a:normAutofit/>
          </a:bodyPr>
          <a:lstStyle/>
          <a:p>
            <a:r>
              <a:rPr lang="pl-PL" sz="2400" dirty="0">
                <a:latin typeface="Arial" panose="020B0604020202020204" pitchFamily="34" charset="0"/>
                <a:cs typeface="Arial" panose="020B0604020202020204" pitchFamily="34" charset="0"/>
              </a:rPr>
              <a:t>Musimy być empatyczni, współczujący i wspierać się,                  ale nie możemy robić tego kosztem naszego zdrowia, życia, samych siebie i naszych rodzin!                                                         To nie jest wina naszych dzieci, że żyją w takich czasach – </a:t>
            </a:r>
            <a:r>
              <a:rPr lang="pl-PL" sz="2400" b="1" dirty="0">
                <a:latin typeface="Arial" panose="020B0604020202020204" pitchFamily="34" charset="0"/>
                <a:cs typeface="Arial" panose="020B0604020202020204" pitchFamily="34" charset="0"/>
              </a:rPr>
              <a:t>obowiązkiem osób dorosłych jest „ogarnąć się”,                          znaleźć w sobie siłę i optymizm,                                                aby podarować dzieciom siłę i piękne dzieciństwo – pomimo tego, co się dzieje. </a:t>
            </a:r>
          </a:p>
          <a:p>
            <a:r>
              <a:rPr lang="pl-PL" sz="2400" dirty="0">
                <a:latin typeface="Arial" panose="020B0604020202020204" pitchFamily="34" charset="0"/>
                <a:cs typeface="Arial" panose="020B0604020202020204" pitchFamily="34" charset="0"/>
              </a:rPr>
              <a:t>Wiem o tym jako matka. Ja nie mogę teraz obciążać mojego dziecka moimi lękami – moim zadaniem jest być silną                         i wspierać mojego Syna!</a:t>
            </a:r>
          </a:p>
        </p:txBody>
      </p:sp>
    </p:spTree>
    <p:extLst>
      <p:ext uri="{BB962C8B-B14F-4D97-AF65-F5344CB8AC3E}">
        <p14:creationId xmlns:p14="http://schemas.microsoft.com/office/powerpoint/2010/main" val="1654148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332656"/>
            <a:ext cx="8496944" cy="1008112"/>
          </a:xfrm>
        </p:spPr>
        <p:txBody>
          <a:bodyPr/>
          <a:lstStyle/>
          <a:p>
            <a:pPr marL="0" indent="0">
              <a:buNone/>
            </a:pPr>
            <a:r>
              <a:rPr lang="pl-PL" dirty="0">
                <a:effectLst/>
              </a:rPr>
              <a:t>POZYTYWNE NASTAWIENIE</a:t>
            </a:r>
            <a:endParaRPr lang="pl-PL" dirty="0"/>
          </a:p>
        </p:txBody>
      </p:sp>
      <p:sp>
        <p:nvSpPr>
          <p:cNvPr id="3" name="Symbol zastępczy tekstu 2"/>
          <p:cNvSpPr>
            <a:spLocks noGrp="1"/>
          </p:cNvSpPr>
          <p:nvPr>
            <p:ph type="body" idx="1"/>
          </p:nvPr>
        </p:nvSpPr>
        <p:spPr>
          <a:xfrm>
            <a:off x="323528" y="1628800"/>
            <a:ext cx="8496944" cy="4896544"/>
          </a:xfrm>
        </p:spPr>
        <p:txBody>
          <a:bodyPr>
            <a:normAutofit/>
          </a:bodyPr>
          <a:lstStyle/>
          <a:p>
            <a:r>
              <a:rPr lang="pl-PL" sz="2400" dirty="0">
                <a:latin typeface="Arial" panose="020B0604020202020204" pitchFamily="34" charset="0"/>
                <a:cs typeface="Arial" panose="020B0604020202020204" pitchFamily="34" charset="0"/>
              </a:rPr>
              <a:t>Bycie osobą wrażliwą i współczującą wymaga od nas odpowiedzialności za siebie, nauki akceptacji tego, co jest     i zdrowego dystansu.</a:t>
            </a:r>
          </a:p>
          <a:p>
            <a:r>
              <a:rPr lang="pl-PL" sz="2400" dirty="0">
                <a:latin typeface="Arial" panose="020B0604020202020204" pitchFamily="34" charset="0"/>
                <a:cs typeface="Arial" panose="020B0604020202020204" pitchFamily="34" charset="0"/>
              </a:rPr>
              <a:t>Ludzie zawsze umierali, umierają i będą umierać. Tak jest. Koncentrowanie się na śmierci przyciąga do nas                            choroby i śmierć. </a:t>
            </a:r>
          </a:p>
          <a:p>
            <a:r>
              <a:rPr lang="pl-PL" sz="2400" b="1" dirty="0">
                <a:latin typeface="Arial" panose="020B0604020202020204" pitchFamily="34" charset="0"/>
                <a:cs typeface="Arial" panose="020B0604020202020204" pitchFamily="34" charset="0"/>
              </a:rPr>
              <a:t>Koncentrowanie się na tym, co pozytywne, docenianie                    i cieszenie się</a:t>
            </a:r>
            <a:r>
              <a:rPr lang="pl-PL" sz="2400" dirty="0">
                <a:latin typeface="Arial" panose="020B0604020202020204" pitchFamily="34" charset="0"/>
                <a:cs typeface="Arial" panose="020B0604020202020204" pitchFamily="34" charset="0"/>
              </a:rPr>
              <a:t>, że tak wiele osób nie zachorowało,                             że tak wiele osób wyzdrowiało, że tak wiele pięknych, odważnych ludzi dba o zdrowie innych osób </a:t>
            </a:r>
            <a:r>
              <a:rPr lang="pl-PL" sz="2400" b="1" dirty="0">
                <a:latin typeface="Arial" panose="020B0604020202020204" pitchFamily="34" charset="0"/>
                <a:cs typeface="Arial" panose="020B0604020202020204" pitchFamily="34" charset="0"/>
              </a:rPr>
              <a:t>–                                                        to wnosi siłę do naszego życia.</a:t>
            </a:r>
            <a:r>
              <a:rPr lang="pl-PL" sz="2400" dirty="0">
                <a:latin typeface="Arial" panose="020B0604020202020204" pitchFamily="34" charset="0"/>
                <a:cs typeface="Arial" panose="020B0604020202020204" pitchFamily="34" charset="0"/>
              </a:rPr>
              <a:t> </a:t>
            </a:r>
          </a:p>
          <a:p>
            <a:r>
              <a:rPr lang="pl-PL" sz="2400" b="1" dirty="0">
                <a:latin typeface="Arial" panose="020B0604020202020204" pitchFamily="34" charset="0"/>
                <a:cs typeface="Arial" panose="020B0604020202020204" pitchFamily="34" charset="0"/>
              </a:rPr>
              <a:t>Miłość, wdzięczność, akceptacja, pokora, dystans.</a:t>
            </a:r>
            <a:r>
              <a:rPr lang="pl-PL"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5432283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332656"/>
            <a:ext cx="8496944" cy="1080120"/>
          </a:xfrm>
        </p:spPr>
        <p:txBody>
          <a:bodyPr/>
          <a:lstStyle/>
          <a:p>
            <a:pPr marL="0" indent="0">
              <a:buNone/>
            </a:pPr>
            <a:r>
              <a:rPr lang="pl-PL" dirty="0">
                <a:effectLst/>
              </a:rPr>
              <a:t>POZYTYWNE NASTAWIENIE</a:t>
            </a:r>
            <a:endParaRPr lang="pl-PL" dirty="0"/>
          </a:p>
        </p:txBody>
      </p:sp>
      <p:sp>
        <p:nvSpPr>
          <p:cNvPr id="3" name="Symbol zastępczy tekstu 2"/>
          <p:cNvSpPr>
            <a:spLocks noGrp="1"/>
          </p:cNvSpPr>
          <p:nvPr>
            <p:ph type="body" idx="1"/>
          </p:nvPr>
        </p:nvSpPr>
        <p:spPr>
          <a:xfrm>
            <a:off x="323528" y="1772816"/>
            <a:ext cx="8496944" cy="4752528"/>
          </a:xfrm>
        </p:spPr>
        <p:txBody>
          <a:bodyPr>
            <a:normAutofit/>
          </a:bodyPr>
          <a:lstStyle/>
          <a:p>
            <a:r>
              <a:rPr lang="pl-PL" sz="2400" b="1" dirty="0">
                <a:latin typeface="Arial" panose="020B0604020202020204" pitchFamily="34" charset="0"/>
                <a:cs typeface="Arial" panose="020B0604020202020204" pitchFamily="34" charset="0"/>
              </a:rPr>
              <a:t>Nie zawsze możesz kontrolować wydarzenia wokół Ciebie, ale zawsze możesz zdecydować,                                        jak na nie zareagować!</a:t>
            </a:r>
            <a:r>
              <a:rPr lang="pl-PL" sz="2400" dirty="0">
                <a:latin typeface="Arial" panose="020B0604020202020204" pitchFamily="34" charset="0"/>
                <a:cs typeface="Arial" panose="020B0604020202020204" pitchFamily="34" charset="0"/>
              </a:rPr>
              <a:t> </a:t>
            </a:r>
          </a:p>
          <a:p>
            <a:r>
              <a:rPr lang="pl-PL" sz="2400" b="1" dirty="0">
                <a:latin typeface="Arial" panose="020B0604020202020204" pitchFamily="34" charset="0"/>
                <a:cs typeface="Arial" panose="020B0604020202020204" pitchFamily="34" charset="0"/>
              </a:rPr>
              <a:t>Z odpowiednim nastawieniem zwiększasz swoje szanse na zdrowie i wzmacniasz swoją odporność,                                           a tego potrzebują twoi bliscy! </a:t>
            </a:r>
          </a:p>
          <a:p>
            <a:r>
              <a:rPr lang="pl-PL" sz="2400" dirty="0">
                <a:latin typeface="Arial" panose="020B0604020202020204" pitchFamily="34" charset="0"/>
                <a:cs typeface="Arial" panose="020B0604020202020204" pitchFamily="34" charset="0"/>
              </a:rPr>
              <a:t>Pamiętaj, że swoim zamartwianiem nikomu, ale to ABSOLUTNIE NIKOMU nie pomagasz!</a:t>
            </a:r>
          </a:p>
          <a:p>
            <a:r>
              <a:rPr lang="pl-PL" sz="2400" b="1" dirty="0">
                <a:latin typeface="Arial" panose="020B0604020202020204" pitchFamily="34" charset="0"/>
                <a:cs typeface="Arial" panose="020B0604020202020204" pitchFamily="34" charset="0"/>
              </a:rPr>
              <a:t>Czas wspierać się w miłości, a nie osłabiać się w lęku. Teraz potrzeba naszej siły, mocy,                                        zaufania i optymizmu!</a:t>
            </a:r>
            <a:endParaRPr lang="pl-PL"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785671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1520" y="548680"/>
            <a:ext cx="8640960" cy="1080120"/>
          </a:xfrm>
        </p:spPr>
        <p:txBody>
          <a:bodyPr/>
          <a:lstStyle/>
          <a:p>
            <a:pPr marL="0" indent="0">
              <a:buNone/>
            </a:pPr>
            <a:r>
              <a:rPr lang="pl-PL" dirty="0">
                <a:effectLst/>
              </a:rPr>
              <a:t>ŚMIEJ SIĘ </a:t>
            </a:r>
            <a:r>
              <a:rPr lang="pl-PL" dirty="0">
                <a:effectLst/>
                <a:sym typeface="Wingdings" panose="05000000000000000000" pitchFamily="2" charset="2"/>
              </a:rPr>
              <a:t></a:t>
            </a:r>
            <a:r>
              <a:rPr lang="pl-PL" dirty="0">
                <a:effectLst/>
              </a:rPr>
              <a:t> </a:t>
            </a:r>
            <a:endParaRPr lang="pl-PL" dirty="0"/>
          </a:p>
        </p:txBody>
      </p:sp>
      <p:sp>
        <p:nvSpPr>
          <p:cNvPr id="3" name="Symbol zastępczy tekstu 2"/>
          <p:cNvSpPr>
            <a:spLocks noGrp="1"/>
          </p:cNvSpPr>
          <p:nvPr>
            <p:ph type="body" idx="1"/>
          </p:nvPr>
        </p:nvSpPr>
        <p:spPr>
          <a:xfrm>
            <a:off x="323528" y="1916832"/>
            <a:ext cx="8568952" cy="4608512"/>
          </a:xfrm>
        </p:spPr>
        <p:txBody>
          <a:bodyPr>
            <a:normAutofit/>
          </a:bodyPr>
          <a:lstStyle/>
          <a:p>
            <a:r>
              <a:rPr lang="pl-PL" sz="2400" dirty="0">
                <a:latin typeface="Arial" panose="020B0604020202020204" pitchFamily="34" charset="0"/>
                <a:cs typeface="Arial" panose="020B0604020202020204" pitchFamily="34" charset="0"/>
              </a:rPr>
              <a:t>Tak, tak - możesz się śmiać w tych czasach,                                                               a nawet należy to robić jak najczęściej!                                  Wyniki badań pokazują, że oglądanie śmiesznych filmów pobudza aktywność komórek, które wzmacniają układ odpornościowy, podczas gdy oglądanie neutralnego emocjonalnie filmu nie zwiększa funkcji układu odpornościowego. Film dołujący niszczy nasz układ odpornościowy – ponieważ stres spowodowany emocjami płynącymi z ekranu nasz organizm odbiera jako                            jak najbardziej realny. Uważaj na to, co oglądasz!                            </a:t>
            </a:r>
            <a:r>
              <a:rPr lang="pl-PL" sz="2400" b="1" dirty="0">
                <a:latin typeface="Arial" panose="020B0604020202020204" pitchFamily="34" charset="0"/>
                <a:cs typeface="Arial" panose="020B0604020202020204" pitchFamily="34" charset="0"/>
              </a:rPr>
              <a:t>Śmiej się – to wzmacnia układ odpornościowy                                       </a:t>
            </a:r>
            <a:r>
              <a:rPr lang="pl-PL" sz="2400" dirty="0">
                <a:latin typeface="Arial" panose="020B0604020202020204" pitchFamily="34" charset="0"/>
                <a:cs typeface="Arial" panose="020B0604020202020204" pitchFamily="34" charset="0"/>
              </a:rPr>
              <a:t>i zmniejsza prawdopodobieństwo choroby!</a:t>
            </a:r>
          </a:p>
        </p:txBody>
      </p:sp>
    </p:spTree>
    <p:extLst>
      <p:ext uri="{BB962C8B-B14F-4D97-AF65-F5344CB8AC3E}">
        <p14:creationId xmlns:p14="http://schemas.microsoft.com/office/powerpoint/2010/main" val="21374589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0"/>
            <a:ext cx="8496944" cy="1340768"/>
          </a:xfrm>
        </p:spPr>
        <p:txBody>
          <a:bodyPr/>
          <a:lstStyle/>
          <a:p>
            <a:pPr marL="0" indent="0">
              <a:buNone/>
            </a:pPr>
            <a:r>
              <a:rPr lang="pl-PL" dirty="0">
                <a:effectLst/>
              </a:rPr>
              <a:t>RUSZAJ SIĘ!</a:t>
            </a:r>
            <a:endParaRPr lang="pl-PL" dirty="0"/>
          </a:p>
        </p:txBody>
      </p:sp>
      <p:sp>
        <p:nvSpPr>
          <p:cNvPr id="3" name="Symbol zastępczy tekstu 2"/>
          <p:cNvSpPr>
            <a:spLocks noGrp="1"/>
          </p:cNvSpPr>
          <p:nvPr>
            <p:ph type="body" idx="1"/>
          </p:nvPr>
        </p:nvSpPr>
        <p:spPr>
          <a:xfrm>
            <a:off x="323528" y="1556792"/>
            <a:ext cx="8496944" cy="5040560"/>
          </a:xfrm>
        </p:spPr>
        <p:txBody>
          <a:bodyPr>
            <a:normAutofit fontScale="92500"/>
          </a:bodyPr>
          <a:lstStyle/>
          <a:p>
            <a:r>
              <a:rPr lang="pl-PL" sz="2400" dirty="0">
                <a:latin typeface="Arial" panose="020B0604020202020204" pitchFamily="34" charset="0"/>
                <a:cs typeface="Arial" panose="020B0604020202020204" pitchFamily="34" charset="0"/>
              </a:rPr>
              <a:t>To takie ważne dla naszego układu odpornościowego! Udowodniono naukowo, że ruch i ćwiczenia fizyczne mają wiele korzyści zdrowotnych, w tym chronią przed chorobami serca, osteoporozą, a nawet niektórymi rodzajami raka.</a:t>
            </a:r>
          </a:p>
          <a:p>
            <a:r>
              <a:rPr lang="pl-PL" sz="2400" b="1" dirty="0">
                <a:latin typeface="Arial" panose="020B0604020202020204" pitchFamily="34" charset="0"/>
                <a:cs typeface="Arial" panose="020B0604020202020204" pitchFamily="34" charset="0"/>
              </a:rPr>
              <a:t>Ćwiczenia wzmacniają nasz układ odpornościowy!</a:t>
            </a:r>
            <a:r>
              <a:rPr lang="pl-PL" sz="2400" dirty="0">
                <a:latin typeface="Arial" panose="020B0604020202020204" pitchFamily="34" charset="0"/>
                <a:cs typeface="Arial" panose="020B0604020202020204" pitchFamily="34" charset="0"/>
              </a:rPr>
              <a:t> </a:t>
            </a:r>
          </a:p>
          <a:p>
            <a:r>
              <a:rPr lang="pl-PL" sz="2400" b="1" dirty="0">
                <a:latin typeface="Arial" panose="020B0604020202020204" pitchFamily="34" charset="0"/>
                <a:cs typeface="Arial" panose="020B0604020202020204" pitchFamily="34" charset="0"/>
              </a:rPr>
              <a:t>Twój organizm ma walczyć z wirusami i innymi patogenami – musi być silny, a Ty musisz się ruszać!</a:t>
            </a:r>
            <a:r>
              <a:rPr lang="pl-PL" sz="2400" dirty="0">
                <a:latin typeface="Arial" panose="020B0604020202020204" pitchFamily="34" charset="0"/>
                <a:cs typeface="Arial" panose="020B0604020202020204" pitchFamily="34" charset="0"/>
              </a:rPr>
              <a:t> Jeśli chcesz, znajdziesz sposób – jeśli nie chcesz, znajdziesz powód. </a:t>
            </a:r>
            <a:r>
              <a:rPr lang="pl-PL" sz="2400" b="1" dirty="0">
                <a:latin typeface="Arial" panose="020B0604020202020204" pitchFamily="34" charset="0"/>
                <a:cs typeface="Arial" panose="020B0604020202020204" pitchFamily="34" charset="0"/>
              </a:rPr>
              <a:t>Chcieć to móc!</a:t>
            </a:r>
          </a:p>
          <a:p>
            <a:r>
              <a:rPr lang="pl-PL" sz="2400" dirty="0">
                <a:latin typeface="Arial" panose="020B0604020202020204" pitchFamily="34" charset="0"/>
                <a:cs typeface="Arial" panose="020B0604020202020204" pitchFamily="34" charset="0"/>
              </a:rPr>
              <a:t>Nie musisz być od razy wyczynowcem – nadmierny wysiłek fizyczny wcale nie jest dla nas taki dobry. Powinien być rozsądny, umiarkowany, ważna jest systematyczność.                        Chodzenie czy ogrodnictwo to również dobry sposób na aktywność na świeżym powietrzu – jeśli oczywiście masz taką możliwość.</a:t>
            </a:r>
          </a:p>
          <a:p>
            <a:endParaRPr lang="pl-PL"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371942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1520" y="332656"/>
            <a:ext cx="8568952" cy="1152128"/>
          </a:xfrm>
        </p:spPr>
        <p:txBody>
          <a:bodyPr/>
          <a:lstStyle/>
          <a:p>
            <a:pPr marL="0" indent="0">
              <a:buNone/>
            </a:pPr>
            <a:r>
              <a:rPr lang="pl-PL" dirty="0">
                <a:effectLst/>
              </a:rPr>
              <a:t>DOBRY SEN</a:t>
            </a:r>
            <a:endParaRPr lang="pl-PL" dirty="0"/>
          </a:p>
        </p:txBody>
      </p:sp>
      <p:sp>
        <p:nvSpPr>
          <p:cNvPr id="3" name="Symbol zastępczy tekstu 2"/>
          <p:cNvSpPr>
            <a:spLocks noGrp="1"/>
          </p:cNvSpPr>
          <p:nvPr>
            <p:ph type="body" idx="1"/>
          </p:nvPr>
        </p:nvSpPr>
        <p:spPr>
          <a:xfrm>
            <a:off x="323528" y="1628800"/>
            <a:ext cx="8424936" cy="4680520"/>
          </a:xfrm>
        </p:spPr>
        <p:txBody>
          <a:bodyPr>
            <a:normAutofit lnSpcReduction="10000"/>
          </a:bodyPr>
          <a:lstStyle/>
          <a:p>
            <a:r>
              <a:rPr lang="pl-PL" sz="2400" dirty="0">
                <a:latin typeface="Arial" panose="020B0604020202020204" pitchFamily="34" charset="0"/>
                <a:cs typeface="Arial" panose="020B0604020202020204" pitchFamily="34" charset="0"/>
              </a:rPr>
              <a:t>To jeden z głównych filarów mocnego układu odpornościowego! W czasach wyzwań, aby dobrze spać, potrzebne jest wyciszenie, relaksacja.</a:t>
            </a:r>
          </a:p>
          <a:p>
            <a:r>
              <a:rPr lang="pl-PL" sz="2400" dirty="0">
                <a:latin typeface="Arial" panose="020B0604020202020204" pitchFamily="34" charset="0"/>
                <a:cs typeface="Arial" panose="020B0604020202020204" pitchFamily="34" charset="0"/>
              </a:rPr>
              <a:t>Istnieje dużo badań, które potwierdzają związek między snem a silnym układem odpornościowym. Jeśli możesz, kładź się spać o godzinie 22:00. </a:t>
            </a:r>
          </a:p>
          <a:p>
            <a:r>
              <a:rPr lang="pl-PL" sz="2400" dirty="0">
                <a:latin typeface="Arial" panose="020B0604020202020204" pitchFamily="34" charset="0"/>
                <a:cs typeface="Arial" panose="020B0604020202020204" pitchFamily="34" charset="0"/>
              </a:rPr>
              <a:t>Dobrze wypoczęty organizm poprawia funkcję białych krwinek, co ma związek z rzadszym zapadaniem na infekcje dróg oddechowych, przeziębienie i grypę. </a:t>
            </a:r>
          </a:p>
          <a:p>
            <a:r>
              <a:rPr lang="pl-PL" sz="2400" dirty="0">
                <a:latin typeface="Arial" panose="020B0604020202020204" pitchFamily="34" charset="0"/>
                <a:cs typeface="Arial" panose="020B0604020202020204" pitchFamily="34" charset="0"/>
              </a:rPr>
              <a:t>Ćwicz dobrą higienę snu, aby zoptymalizować sen.                  Oznacza to, że codziennie wstajesz i kładziesz się spać                  o tej samej porze, nawet w weekendy.</a:t>
            </a:r>
          </a:p>
          <a:p>
            <a:endParaRPr lang="pl-PL"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522855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ymbol zastępczy obrazu 4"/>
          <p:cNvPicPr>
            <a:picLocks noGrp="1" noChangeAspect="1"/>
          </p:cNvPicPr>
          <p:nvPr>
            <p:ph type="pic" idx="1"/>
          </p:nvPr>
        </p:nvPicPr>
        <p:blipFill>
          <a:blip r:embed="rId2">
            <a:extLst>
              <a:ext uri="{28A0092B-C50C-407E-A947-70E740481C1C}">
                <a14:useLocalDpi xmlns:a14="http://schemas.microsoft.com/office/drawing/2010/main" val="0"/>
              </a:ext>
            </a:extLst>
          </a:blip>
          <a:srcRect l="12995" r="12995"/>
          <a:stretch>
            <a:fillRect/>
          </a:stretch>
        </p:blipFill>
        <p:spPr>
          <a:xfrm>
            <a:off x="4283968" y="1143000"/>
            <a:ext cx="4608511" cy="3127806"/>
          </a:xfrm>
        </p:spPr>
      </p:pic>
      <p:sp>
        <p:nvSpPr>
          <p:cNvPr id="3" name="Symbol zastępczy tekstu 2"/>
          <p:cNvSpPr>
            <a:spLocks noGrp="1"/>
          </p:cNvSpPr>
          <p:nvPr>
            <p:ph type="body" sz="half" idx="2"/>
          </p:nvPr>
        </p:nvSpPr>
        <p:spPr>
          <a:xfrm>
            <a:off x="179512" y="1010486"/>
            <a:ext cx="4536504" cy="2274498"/>
          </a:xfrm>
        </p:spPr>
        <p:txBody>
          <a:bodyPr>
            <a:normAutofit lnSpcReduction="10000"/>
          </a:bodyPr>
          <a:lstStyle/>
          <a:p>
            <a:pPr marL="0" indent="0" algn="ctr">
              <a:buNone/>
            </a:pPr>
            <a:r>
              <a:rPr lang="pl-PL" sz="3600" b="1" dirty="0">
                <a:latin typeface="Arial" panose="020B0604020202020204" pitchFamily="34" charset="0"/>
                <a:cs typeface="Arial" panose="020B0604020202020204" pitchFamily="34" charset="0"/>
              </a:rPr>
              <a:t>Nasz świat        zmienia się             na naszych oczach.</a:t>
            </a:r>
            <a:r>
              <a:rPr lang="pl-PL" sz="3600" dirty="0"/>
              <a:t> </a:t>
            </a:r>
          </a:p>
        </p:txBody>
      </p:sp>
      <p:sp>
        <p:nvSpPr>
          <p:cNvPr id="4" name="Tytuł 3"/>
          <p:cNvSpPr>
            <a:spLocks noGrp="1"/>
          </p:cNvSpPr>
          <p:nvPr>
            <p:ph type="title"/>
          </p:nvPr>
        </p:nvSpPr>
        <p:spPr>
          <a:xfrm>
            <a:off x="323528" y="5157192"/>
            <a:ext cx="8280920" cy="1440159"/>
          </a:xfrm>
        </p:spPr>
        <p:txBody>
          <a:bodyPr/>
          <a:lstStyle/>
          <a:p>
            <a:pPr marL="0" indent="0" algn="ctr">
              <a:buNone/>
            </a:pPr>
            <a:r>
              <a:rPr lang="pl-PL" b="0" cap="all" dirty="0">
                <a:effectLst/>
                <a:latin typeface="Arial" panose="020B0604020202020204" pitchFamily="34" charset="0"/>
                <a:cs typeface="Arial" panose="020B0604020202020204" pitchFamily="34" charset="0"/>
              </a:rPr>
              <a:t>JAK ZACHOWAĆ SPOKÓJ                  W NIESPOKOJNYCH CZASACH?</a:t>
            </a:r>
            <a:endParaRPr lang="pl-PL"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958760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1520" y="332656"/>
            <a:ext cx="8568952" cy="1440160"/>
          </a:xfrm>
        </p:spPr>
        <p:txBody>
          <a:bodyPr/>
          <a:lstStyle/>
          <a:p>
            <a:pPr marL="0" indent="0">
              <a:buNone/>
            </a:pPr>
            <a:r>
              <a:rPr lang="pl-PL" dirty="0">
                <a:effectLst/>
              </a:rPr>
              <a:t>WSPIERAJMY SIĘ </a:t>
            </a:r>
            <a:r>
              <a:rPr lang="pl-PL" dirty="0">
                <a:effectLst/>
                <a:sym typeface="Wingdings" panose="05000000000000000000" pitchFamily="2" charset="2"/>
              </a:rPr>
              <a:t></a:t>
            </a:r>
            <a:endParaRPr lang="pl-PL" dirty="0"/>
          </a:p>
        </p:txBody>
      </p:sp>
      <p:sp>
        <p:nvSpPr>
          <p:cNvPr id="3" name="Symbol zastępczy tekstu 2"/>
          <p:cNvSpPr>
            <a:spLocks noGrp="1"/>
          </p:cNvSpPr>
          <p:nvPr>
            <p:ph type="body" idx="1"/>
          </p:nvPr>
        </p:nvSpPr>
        <p:spPr>
          <a:xfrm>
            <a:off x="323528" y="2348880"/>
            <a:ext cx="8424936" cy="3960440"/>
          </a:xfrm>
        </p:spPr>
        <p:txBody>
          <a:bodyPr>
            <a:normAutofit/>
          </a:bodyPr>
          <a:lstStyle/>
          <a:p>
            <a:r>
              <a:rPr lang="pl-PL" sz="2400" dirty="0">
                <a:latin typeface="Arial" panose="020B0604020202020204" pitchFamily="34" charset="0"/>
                <a:cs typeface="Arial" panose="020B0604020202020204" pitchFamily="34" charset="0"/>
              </a:rPr>
              <a:t>Pomimo izolacji fizycznej, której teraz doświadczamy,               nie musimy izolować się społecznie.                                    Żyjemy w czasach niesamowitego rozwoju technologicznego i </a:t>
            </a:r>
            <a:r>
              <a:rPr lang="pl-PL" sz="2400" b="1" dirty="0">
                <a:latin typeface="Arial" panose="020B0604020202020204" pitchFamily="34" charset="0"/>
                <a:cs typeface="Arial" panose="020B0604020202020204" pitchFamily="34" charset="0"/>
              </a:rPr>
              <a:t>na wiele sposobów możemy komunikować się                          i wspierać</a:t>
            </a:r>
            <a:r>
              <a:rPr lang="pl-PL" sz="2400" dirty="0">
                <a:latin typeface="Arial" panose="020B0604020202020204" pitchFamily="34" charset="0"/>
                <a:cs typeface="Arial" panose="020B0604020202020204" pitchFamily="34" charset="0"/>
              </a:rPr>
              <a:t>. To jest teraz takie ważne!                                         Ludzie wracają do swoich domów, do siebie,                             aby zastanowić się nad swoim życiem,                               przemyśleć swoje priorytety,                                                    aby dokonać niezbędnych zmian – aby stworzyć nowe, lepsze, bardziej odpowiedzialne życie.</a:t>
            </a:r>
          </a:p>
        </p:txBody>
      </p:sp>
    </p:spTree>
    <p:extLst>
      <p:ext uri="{BB962C8B-B14F-4D97-AF65-F5344CB8AC3E}">
        <p14:creationId xmlns:p14="http://schemas.microsoft.com/office/powerpoint/2010/main" val="35875826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1520" y="5085184"/>
            <a:ext cx="8712967" cy="1152128"/>
          </a:xfrm>
        </p:spPr>
        <p:txBody>
          <a:bodyPr/>
          <a:lstStyle/>
          <a:p>
            <a:pPr marL="0" indent="0">
              <a:buNone/>
            </a:pPr>
            <a:r>
              <a:rPr lang="pl-PL" sz="2800" dirty="0">
                <a:latin typeface="Arial" panose="020B0604020202020204" pitchFamily="34" charset="0"/>
                <a:cs typeface="Arial" panose="020B0604020202020204" pitchFamily="34" charset="0"/>
              </a:rPr>
              <a:t>… a wszystko zaczyna się od myśli i słów, któ</a:t>
            </a:r>
            <a:r>
              <a:rPr lang="pl-PL" sz="2800" dirty="0"/>
              <a:t>rymi dzielimy się sami z sobą i z otoczeniem …</a:t>
            </a:r>
          </a:p>
        </p:txBody>
      </p:sp>
      <p:pic>
        <p:nvPicPr>
          <p:cNvPr id="3074" name="Picture 2" descr="C:\Users\j.stasiak\Desktop\Kim jesteśmy.jpg"/>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1842181" y="731838"/>
            <a:ext cx="5333871" cy="37052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31560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9512" y="4372168"/>
            <a:ext cx="8712967" cy="2225184"/>
          </a:xfrm>
        </p:spPr>
        <p:txBody>
          <a:bodyPr/>
          <a:lstStyle/>
          <a:p>
            <a:pPr marL="0" indent="0" algn="ctr">
              <a:buNone/>
            </a:pPr>
            <a:r>
              <a:rPr lang="pl-PL" sz="4400" dirty="0">
                <a:effectLst/>
                <a:latin typeface="Arial" panose="020B0604020202020204" pitchFamily="34" charset="0"/>
                <a:cs typeface="Arial" panose="020B0604020202020204" pitchFamily="34" charset="0"/>
              </a:rPr>
              <a:t>To nie okoliczności są dobre                  lub złe, ale nasze reakcje              na te okoliczności.</a:t>
            </a:r>
            <a:endParaRPr lang="pl-PL" sz="4400" dirty="0">
              <a:latin typeface="Arial" panose="020B0604020202020204" pitchFamily="34" charset="0"/>
              <a:cs typeface="Arial" panose="020B0604020202020204" pitchFamily="34" charset="0"/>
            </a:endParaRPr>
          </a:p>
        </p:txBody>
      </p:sp>
      <p:sp>
        <p:nvSpPr>
          <p:cNvPr id="3" name="Symbol zastępczy zawartości 2"/>
          <p:cNvSpPr>
            <a:spLocks noGrp="1"/>
          </p:cNvSpPr>
          <p:nvPr>
            <p:ph sz="quarter" idx="13"/>
          </p:nvPr>
        </p:nvSpPr>
        <p:spPr>
          <a:xfrm>
            <a:off x="611560" y="980728"/>
            <a:ext cx="7848872" cy="3225512"/>
          </a:xfrm>
        </p:spPr>
        <p:txBody>
          <a:bodyPr>
            <a:normAutofit/>
          </a:bodyPr>
          <a:lstStyle/>
          <a:p>
            <a:pPr marL="45720" indent="0" algn="ctr">
              <a:buNone/>
            </a:pPr>
            <a:r>
              <a:rPr lang="pl-PL" sz="2400" dirty="0">
                <a:latin typeface="Arial" panose="020B0604020202020204" pitchFamily="34" charset="0"/>
                <a:cs typeface="Arial" panose="020B0604020202020204" pitchFamily="34" charset="0"/>
              </a:rPr>
              <a:t>Naszym zadaniem jest docenienie siebie </a:t>
            </a:r>
            <a:r>
              <a:rPr lang="pl-PL" sz="2400" dirty="0">
                <a:latin typeface="Arial" panose="020B0604020202020204" pitchFamily="34" charset="0"/>
                <a:cs typeface="Arial" panose="020B0604020202020204" pitchFamily="34" charset="0"/>
                <a:sym typeface="Wingdings" panose="05000000000000000000" pitchFamily="2" charset="2"/>
              </a:rPr>
              <a:t></a:t>
            </a:r>
          </a:p>
          <a:p>
            <a:pPr marL="45720" indent="0" algn="ctr">
              <a:buNone/>
            </a:pPr>
            <a:r>
              <a:rPr lang="pl-PL" sz="2400" dirty="0">
                <a:latin typeface="Arial" panose="020B0604020202020204" pitchFamily="34" charset="0"/>
                <a:cs typeface="Arial" panose="020B0604020202020204" pitchFamily="34" charset="0"/>
              </a:rPr>
              <a:t>Musimy wierzyć, że w szerszej perspektywie                           to wszystko służy globalnemu oczyszczeniu, rozwojowi               i wzrostowi! </a:t>
            </a:r>
          </a:p>
          <a:p>
            <a:pPr marL="45720" indent="0" algn="ctr">
              <a:buNone/>
            </a:pPr>
            <a:r>
              <a:rPr lang="pl-PL" sz="2400" b="1" dirty="0">
                <a:latin typeface="Arial" panose="020B0604020202020204" pitchFamily="34" charset="0"/>
                <a:cs typeface="Arial" panose="020B0604020202020204" pitchFamily="34" charset="0"/>
              </a:rPr>
              <a:t>Zarażajmy świat miłością, optymizmem i spokojem. </a:t>
            </a:r>
          </a:p>
          <a:p>
            <a:pPr marL="45720" indent="0" algn="ctr">
              <a:buNone/>
            </a:pPr>
            <a:r>
              <a:rPr lang="pl-PL" sz="2400" dirty="0">
                <a:latin typeface="Arial" panose="020B0604020202020204" pitchFamily="34" charset="0"/>
                <a:cs typeface="Arial" panose="020B0604020202020204" pitchFamily="34" charset="0"/>
              </a:rPr>
              <a:t>Najpierw jednak twórzmy to wszystko w sobie.</a:t>
            </a:r>
          </a:p>
        </p:txBody>
      </p:sp>
    </p:spTree>
    <p:extLst>
      <p:ext uri="{BB962C8B-B14F-4D97-AF65-F5344CB8AC3E}">
        <p14:creationId xmlns:p14="http://schemas.microsoft.com/office/powerpoint/2010/main" val="3818156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1520" y="476672"/>
            <a:ext cx="8568952" cy="1368152"/>
          </a:xfrm>
        </p:spPr>
        <p:txBody>
          <a:bodyPr/>
          <a:lstStyle/>
          <a:p>
            <a:pPr marL="0" indent="0">
              <a:buNone/>
            </a:pPr>
            <a:r>
              <a:rPr lang="pl-PL" dirty="0">
                <a:latin typeface="Arial" panose="020B0604020202020204" pitchFamily="34" charset="0"/>
                <a:cs typeface="Arial" panose="020B0604020202020204" pitchFamily="34" charset="0"/>
              </a:rPr>
              <a:t>Nieważne, ile masz lat…</a:t>
            </a:r>
          </a:p>
        </p:txBody>
      </p:sp>
      <p:sp>
        <p:nvSpPr>
          <p:cNvPr id="3" name="Symbol zastępczy tekstu 2"/>
          <p:cNvSpPr>
            <a:spLocks noGrp="1"/>
          </p:cNvSpPr>
          <p:nvPr>
            <p:ph type="body" idx="1"/>
          </p:nvPr>
        </p:nvSpPr>
        <p:spPr>
          <a:xfrm>
            <a:off x="251520" y="2132856"/>
            <a:ext cx="8568952" cy="4464496"/>
          </a:xfrm>
        </p:spPr>
        <p:txBody>
          <a:bodyPr>
            <a:normAutofit/>
          </a:bodyPr>
          <a:lstStyle/>
          <a:p>
            <a:r>
              <a:rPr lang="pl-PL" sz="2400" dirty="0">
                <a:latin typeface="Arial" panose="020B0604020202020204" pitchFamily="34" charset="0"/>
                <a:cs typeface="Arial" panose="020B0604020202020204" pitchFamily="34" charset="0"/>
              </a:rPr>
              <a:t>Każdy dzień może być dla Ciebie czasem nowego początku.</a:t>
            </a:r>
          </a:p>
          <a:p>
            <a:r>
              <a:rPr lang="pl-PL" sz="2400" dirty="0">
                <a:latin typeface="Arial" panose="020B0604020202020204" pitchFamily="34" charset="0"/>
                <a:cs typeface="Arial" panose="020B0604020202020204" pitchFamily="34" charset="0"/>
              </a:rPr>
              <a:t>Tak, jak w przyrodzie pory roku przychodzą jedna po drugiej                   i świat natury cyklicznie zamiera, by odrodzić się na nowo – tak samo w każdym z nas następuje czas nowego początku.</a:t>
            </a:r>
          </a:p>
          <a:p>
            <a:r>
              <a:rPr lang="pl-PL" sz="2400" dirty="0">
                <a:latin typeface="Arial" panose="020B0604020202020204" pitchFamily="34" charset="0"/>
                <a:cs typeface="Arial" panose="020B0604020202020204" pitchFamily="34" charset="0"/>
              </a:rPr>
              <a:t>Teraz jest ten czas.</a:t>
            </a:r>
          </a:p>
          <a:p>
            <a:r>
              <a:rPr lang="pl-PL" sz="2400" dirty="0">
                <a:latin typeface="Arial" panose="020B0604020202020204" pitchFamily="34" charset="0"/>
                <a:cs typeface="Arial" panose="020B0604020202020204" pitchFamily="34" charset="0"/>
              </a:rPr>
              <a:t>Nieustannie jest w nas coś nowego do odkrycia.                           Coś ekscytującego.                                                        </a:t>
            </a:r>
          </a:p>
          <a:p>
            <a:r>
              <a:rPr lang="pl-PL" sz="2400" dirty="0">
                <a:latin typeface="Arial" panose="020B0604020202020204" pitchFamily="34" charset="0"/>
                <a:cs typeface="Arial" panose="020B0604020202020204" pitchFamily="34" charset="0"/>
              </a:rPr>
              <a:t>Jakaś tajemnica, która pragnie zostać uwolniona,                     byśmy mogli rozkwitnąć wszystkimi barwami naszej duszy.</a:t>
            </a:r>
          </a:p>
        </p:txBody>
      </p:sp>
    </p:spTree>
    <p:extLst>
      <p:ext uri="{BB962C8B-B14F-4D97-AF65-F5344CB8AC3E}">
        <p14:creationId xmlns:p14="http://schemas.microsoft.com/office/powerpoint/2010/main" val="18021932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7504" y="980728"/>
            <a:ext cx="8928992" cy="2232248"/>
          </a:xfrm>
        </p:spPr>
        <p:txBody>
          <a:bodyPr/>
          <a:lstStyle/>
          <a:p>
            <a:pPr marL="0" indent="0">
              <a:buNone/>
            </a:pPr>
            <a:r>
              <a:rPr lang="pl-PL" sz="4400" dirty="0">
                <a:latin typeface="Arial" panose="020B0604020202020204" pitchFamily="34" charset="0"/>
                <a:cs typeface="Arial" panose="020B0604020202020204" pitchFamily="34" charset="0"/>
              </a:rPr>
              <a:t>Był świat przed </a:t>
            </a:r>
            <a:r>
              <a:rPr lang="pl-PL" sz="4400" dirty="0" err="1">
                <a:latin typeface="Arial" panose="020B0604020202020204" pitchFamily="34" charset="0"/>
                <a:cs typeface="Arial" panose="020B0604020202020204" pitchFamily="34" charset="0"/>
              </a:rPr>
              <a:t>koronawirusem</a:t>
            </a:r>
            <a:r>
              <a:rPr lang="pl-PL" sz="4400" dirty="0">
                <a:latin typeface="Arial" panose="020B0604020202020204" pitchFamily="34" charset="0"/>
                <a:cs typeface="Arial" panose="020B0604020202020204" pitchFamily="34" charset="0"/>
              </a:rPr>
              <a:t>, </a:t>
            </a:r>
            <a:br>
              <a:rPr lang="pl-PL" sz="4400" dirty="0">
                <a:latin typeface="Arial" panose="020B0604020202020204" pitchFamily="34" charset="0"/>
                <a:cs typeface="Arial" panose="020B0604020202020204" pitchFamily="34" charset="0"/>
              </a:rPr>
            </a:br>
            <a:r>
              <a:rPr lang="pl-PL" sz="4400" dirty="0">
                <a:latin typeface="Arial" panose="020B0604020202020204" pitchFamily="34" charset="0"/>
                <a:cs typeface="Arial" panose="020B0604020202020204" pitchFamily="34" charset="0"/>
              </a:rPr>
              <a:t>musi być i po …</a:t>
            </a:r>
            <a:br>
              <a:rPr lang="pl-PL" sz="4400" dirty="0">
                <a:latin typeface="Arial" panose="020B0604020202020204" pitchFamily="34" charset="0"/>
                <a:cs typeface="Arial" panose="020B0604020202020204" pitchFamily="34" charset="0"/>
              </a:rPr>
            </a:br>
            <a:endParaRPr lang="pl-PL" sz="4400" dirty="0">
              <a:latin typeface="Arial" panose="020B0604020202020204" pitchFamily="34" charset="0"/>
              <a:cs typeface="Arial" panose="020B0604020202020204" pitchFamily="34" charset="0"/>
            </a:endParaRPr>
          </a:p>
        </p:txBody>
      </p:sp>
      <p:sp>
        <p:nvSpPr>
          <p:cNvPr id="3" name="Symbol zastępczy tekstu 2"/>
          <p:cNvSpPr>
            <a:spLocks noGrp="1"/>
          </p:cNvSpPr>
          <p:nvPr>
            <p:ph type="body" idx="1"/>
          </p:nvPr>
        </p:nvSpPr>
        <p:spPr>
          <a:xfrm>
            <a:off x="611560" y="3501008"/>
            <a:ext cx="7992888" cy="1941963"/>
          </a:xfrm>
        </p:spPr>
        <p:txBody>
          <a:bodyPr>
            <a:normAutofit fontScale="92500"/>
          </a:bodyPr>
          <a:lstStyle/>
          <a:p>
            <a:r>
              <a:rPr lang="pl-PL" sz="2800" dirty="0">
                <a:latin typeface="Arial" panose="020B0604020202020204" pitchFamily="34" charset="0"/>
                <a:cs typeface="Arial" panose="020B0604020202020204" pitchFamily="34" charset="0"/>
              </a:rPr>
              <a:t>Zadbajmy wspólnie o to, aby świat po pandemii nadal był piękny i kolorowy. </a:t>
            </a:r>
          </a:p>
          <a:p>
            <a:r>
              <a:rPr lang="pl-PL" sz="2800" dirty="0">
                <a:latin typeface="Arial" panose="020B0604020202020204" pitchFamily="34" charset="0"/>
                <a:cs typeface="Arial" panose="020B0604020202020204" pitchFamily="34" charset="0"/>
              </a:rPr>
              <a:t>Wspierajmy się, żeby cieszyć się niedługo kwiatami na łące, wschodami i zachodami słońca </a:t>
            </a:r>
            <a:r>
              <a:rPr lang="pl-PL" sz="2800" dirty="0">
                <a:latin typeface="Arial" panose="020B0604020202020204" pitchFamily="34" charset="0"/>
                <a:cs typeface="Arial" panose="020B0604020202020204" pitchFamily="34" charset="0"/>
                <a:sym typeface="Wingdings" panose="05000000000000000000" pitchFamily="2" charset="2"/>
              </a:rPr>
              <a:t></a:t>
            </a:r>
            <a:r>
              <a:rPr lang="pl-PL" sz="28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6586475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dirty="0"/>
          </a:p>
        </p:txBody>
      </p:sp>
      <p:pic>
        <p:nvPicPr>
          <p:cNvPr id="2050" name="Picture 2" descr="C:\Users\j.stasiak\Desktop\Hala Gąsinicow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890587"/>
            <a:ext cx="7620000" cy="5076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07649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033195" y="1412776"/>
            <a:ext cx="5966666" cy="3183218"/>
          </a:xfrm>
        </p:spPr>
        <p:txBody>
          <a:bodyPr/>
          <a:lstStyle/>
          <a:p>
            <a:pPr marL="0" indent="0">
              <a:buNone/>
            </a:pPr>
            <a:r>
              <a:rPr lang="pl-PL" dirty="0">
                <a:latin typeface="Arial" panose="020B0604020202020204" pitchFamily="34" charset="0"/>
                <a:cs typeface="Arial" panose="020B0604020202020204" pitchFamily="34" charset="0"/>
              </a:rPr>
              <a:t>Niech Was prowadzi ukryta w dobrych słowach i drobnych gestach moc </a:t>
            </a:r>
            <a:r>
              <a:rPr lang="pl-PL" dirty="0">
                <a:latin typeface="Arial" panose="020B0604020202020204" pitchFamily="34" charset="0"/>
                <a:cs typeface="Arial" panose="020B0604020202020204" pitchFamily="34" charset="0"/>
                <a:sym typeface="Wingdings" panose="05000000000000000000" pitchFamily="2" charset="2"/>
              </a:rPr>
              <a:t></a:t>
            </a:r>
            <a:r>
              <a:rPr lang="pl-PL" dirty="0">
                <a:latin typeface="Arial" panose="020B0604020202020204" pitchFamily="34" charset="0"/>
                <a:cs typeface="Arial" panose="020B0604020202020204" pitchFamily="34" charset="0"/>
              </a:rPr>
              <a:t>  </a:t>
            </a:r>
          </a:p>
        </p:txBody>
      </p:sp>
      <p:sp>
        <p:nvSpPr>
          <p:cNvPr id="3" name="Symbol zastępczy tekstu 2"/>
          <p:cNvSpPr>
            <a:spLocks noGrp="1"/>
          </p:cNvSpPr>
          <p:nvPr>
            <p:ph type="body" idx="1"/>
          </p:nvPr>
        </p:nvSpPr>
        <p:spPr>
          <a:xfrm>
            <a:off x="2022438" y="5661248"/>
            <a:ext cx="5970494" cy="792087"/>
          </a:xfrm>
        </p:spPr>
        <p:txBody>
          <a:bodyPr>
            <a:normAutofit/>
          </a:bodyPr>
          <a:lstStyle/>
          <a:p>
            <a:r>
              <a:rPr lang="pl-PL" dirty="0"/>
              <a:t>Jolanta Stasiak-Dróżdż</a:t>
            </a:r>
          </a:p>
          <a:p>
            <a:endParaRPr lang="pl-PL" dirty="0"/>
          </a:p>
        </p:txBody>
      </p:sp>
    </p:spTree>
    <p:extLst>
      <p:ext uri="{BB962C8B-B14F-4D97-AF65-F5344CB8AC3E}">
        <p14:creationId xmlns:p14="http://schemas.microsoft.com/office/powerpoint/2010/main" val="18306963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836712"/>
            <a:ext cx="8280919" cy="5544616"/>
          </a:xfrm>
        </p:spPr>
        <p:txBody>
          <a:bodyPr/>
          <a:lstStyle/>
          <a:p>
            <a:pPr marL="0" indent="0" algn="ctr">
              <a:buNone/>
            </a:pPr>
            <a:r>
              <a:rPr lang="pl-PL" b="0" dirty="0">
                <a:effectLst/>
                <a:latin typeface="Arial" panose="020B0604020202020204" pitchFamily="34" charset="0"/>
                <a:cs typeface="Arial" panose="020B0604020202020204" pitchFamily="34" charset="0"/>
              </a:rPr>
              <a:t>Dla wielu osób obecna sytuacja jest ogromnym wyzwaniem. </a:t>
            </a:r>
            <a:br>
              <a:rPr lang="pl-PL" b="0" dirty="0">
                <a:effectLst/>
                <a:latin typeface="Arial" panose="020B0604020202020204" pitchFamily="34" charset="0"/>
                <a:cs typeface="Arial" panose="020B0604020202020204" pitchFamily="34" charset="0"/>
              </a:rPr>
            </a:br>
            <a:r>
              <a:rPr lang="pl-PL" b="0" dirty="0">
                <a:effectLst/>
                <a:latin typeface="Arial" panose="020B0604020202020204" pitchFamily="34" charset="0"/>
                <a:cs typeface="Arial" panose="020B0604020202020204" pitchFamily="34" charset="0"/>
              </a:rPr>
              <a:t>Świat zmienia się                            na naszych oczach, </a:t>
            </a:r>
            <a:br>
              <a:rPr lang="pl-PL" b="0" dirty="0">
                <a:effectLst/>
                <a:latin typeface="Arial" panose="020B0604020202020204" pitchFamily="34" charset="0"/>
                <a:cs typeface="Arial" panose="020B0604020202020204" pitchFamily="34" charset="0"/>
              </a:rPr>
            </a:br>
            <a:r>
              <a:rPr lang="pl-PL" b="0" dirty="0">
                <a:effectLst/>
                <a:latin typeface="Arial" panose="020B0604020202020204" pitchFamily="34" charset="0"/>
                <a:cs typeface="Arial" panose="020B0604020202020204" pitchFamily="34" charset="0"/>
              </a:rPr>
              <a:t>a zmiana jest zawsze związana z niewiadomą.</a:t>
            </a:r>
            <a:endParaRPr lang="pl-PL"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414830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980728"/>
            <a:ext cx="8496943" cy="5544616"/>
          </a:xfrm>
        </p:spPr>
        <p:txBody>
          <a:bodyPr/>
          <a:lstStyle/>
          <a:p>
            <a:pPr marL="0" indent="0" algn="ctr">
              <a:buNone/>
            </a:pPr>
            <a:r>
              <a:rPr lang="pl-PL" sz="3600" b="0" dirty="0">
                <a:effectLst/>
                <a:latin typeface="Arial" panose="020B0604020202020204" pitchFamily="34" charset="0"/>
                <a:cs typeface="Arial" panose="020B0604020202020204" pitchFamily="34" charset="0"/>
              </a:rPr>
              <a:t>Na naszej planecie już jest obecny wirus i będzie z nami. </a:t>
            </a:r>
            <a:br>
              <a:rPr lang="pl-PL" sz="3600" b="0" dirty="0">
                <a:effectLst/>
                <a:latin typeface="Arial" panose="020B0604020202020204" pitchFamily="34" charset="0"/>
                <a:cs typeface="Arial" panose="020B0604020202020204" pitchFamily="34" charset="0"/>
              </a:rPr>
            </a:br>
            <a:r>
              <a:rPr lang="pl-PL" sz="3600" b="0" dirty="0">
                <a:effectLst/>
                <a:latin typeface="Arial" panose="020B0604020202020204" pitchFamily="34" charset="0"/>
                <a:cs typeface="Arial" panose="020B0604020202020204" pitchFamily="34" charset="0"/>
              </a:rPr>
              <a:t>Nie zniszczymy go całkowicie. </a:t>
            </a:r>
            <a:br>
              <a:rPr lang="pl-PL" sz="3600" b="0" dirty="0">
                <a:effectLst/>
                <a:latin typeface="Arial" panose="020B0604020202020204" pitchFamily="34" charset="0"/>
                <a:cs typeface="Arial" panose="020B0604020202020204" pitchFamily="34" charset="0"/>
              </a:rPr>
            </a:br>
            <a:r>
              <a:rPr lang="pl-PL" sz="3600" b="0" dirty="0">
                <a:effectLst/>
                <a:latin typeface="Arial" panose="020B0604020202020204" pitchFamily="34" charset="0"/>
                <a:cs typeface="Arial" panose="020B0604020202020204" pitchFamily="34" charset="0"/>
              </a:rPr>
              <a:t>Musimy nauczyć się z nim żyć. </a:t>
            </a:r>
            <a:br>
              <a:rPr lang="pl-PL" sz="3600" b="0" dirty="0">
                <a:effectLst/>
                <a:latin typeface="Arial" panose="020B0604020202020204" pitchFamily="34" charset="0"/>
                <a:cs typeface="Arial" panose="020B0604020202020204" pitchFamily="34" charset="0"/>
              </a:rPr>
            </a:br>
            <a:br>
              <a:rPr lang="pl-PL" sz="3600" b="0" dirty="0">
                <a:effectLst/>
                <a:latin typeface="Arial" panose="020B0604020202020204" pitchFamily="34" charset="0"/>
                <a:cs typeface="Arial" panose="020B0604020202020204" pitchFamily="34" charset="0"/>
              </a:rPr>
            </a:br>
            <a:r>
              <a:rPr lang="pl-PL" sz="3600" b="0" dirty="0">
                <a:effectLst/>
                <a:latin typeface="Arial" panose="020B0604020202020204" pitchFamily="34" charset="0"/>
                <a:cs typeface="Arial" panose="020B0604020202020204" pitchFamily="34" charset="0"/>
              </a:rPr>
              <a:t>Możemy wybrać dwie drogi:</a:t>
            </a:r>
            <a:br>
              <a:rPr lang="pl-PL" sz="3600" b="0" dirty="0">
                <a:effectLst/>
                <a:latin typeface="Arial" panose="020B0604020202020204" pitchFamily="34" charset="0"/>
                <a:cs typeface="Arial" panose="020B0604020202020204" pitchFamily="34" charset="0"/>
              </a:rPr>
            </a:br>
            <a:r>
              <a:rPr lang="pl-PL" sz="3600" b="0" dirty="0">
                <a:effectLst/>
                <a:latin typeface="Arial" panose="020B0604020202020204" pitchFamily="34" charset="0"/>
                <a:cs typeface="Arial" panose="020B0604020202020204" pitchFamily="34" charset="0"/>
              </a:rPr>
              <a:t>- totalny lęk i załamanie się,</a:t>
            </a:r>
            <a:br>
              <a:rPr lang="pl-PL" sz="3600" b="0" dirty="0">
                <a:effectLst/>
                <a:latin typeface="Arial" panose="020B0604020202020204" pitchFamily="34" charset="0"/>
                <a:cs typeface="Arial" panose="020B0604020202020204" pitchFamily="34" charset="0"/>
              </a:rPr>
            </a:br>
            <a:r>
              <a:rPr lang="pl-PL" sz="3600" b="0" dirty="0">
                <a:effectLst/>
                <a:latin typeface="Arial" panose="020B0604020202020204" pitchFamily="34" charset="0"/>
                <a:cs typeface="Arial" panose="020B0604020202020204" pitchFamily="34" charset="0"/>
              </a:rPr>
              <a:t>- przyjęcie odpowiedzialności </a:t>
            </a:r>
            <a:br>
              <a:rPr lang="pl-PL" sz="3600" b="0" dirty="0">
                <a:effectLst/>
                <a:latin typeface="Arial" panose="020B0604020202020204" pitchFamily="34" charset="0"/>
                <a:cs typeface="Arial" panose="020B0604020202020204" pitchFamily="34" charset="0"/>
              </a:rPr>
            </a:br>
            <a:r>
              <a:rPr lang="pl-PL" sz="3600" b="0" dirty="0">
                <a:effectLst/>
                <a:latin typeface="Arial" panose="020B0604020202020204" pitchFamily="34" charset="0"/>
                <a:cs typeface="Arial" panose="020B0604020202020204" pitchFamily="34" charset="0"/>
              </a:rPr>
              <a:t>			i zmiana stylu życia.</a:t>
            </a:r>
            <a:br>
              <a:rPr lang="pl-PL" sz="3600" b="0" dirty="0">
                <a:effectLst/>
                <a:latin typeface="Arial" panose="020B0604020202020204" pitchFamily="34" charset="0"/>
                <a:cs typeface="Arial" panose="020B0604020202020204" pitchFamily="34" charset="0"/>
              </a:rPr>
            </a:br>
            <a:endParaRPr lang="pl-PL"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24784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404664"/>
            <a:ext cx="9144000" cy="6264696"/>
          </a:xfrm>
        </p:spPr>
        <p:txBody>
          <a:bodyPr/>
          <a:lstStyle/>
          <a:p>
            <a:pPr marL="0" indent="0" algn="ctr">
              <a:buNone/>
            </a:pPr>
            <a:r>
              <a:rPr lang="pl-PL" sz="2800" b="0" dirty="0">
                <a:effectLst/>
                <a:latin typeface="Arial" panose="020B0604020202020204" pitchFamily="34" charset="0"/>
                <a:cs typeface="Arial" panose="020B0604020202020204" pitchFamily="34" charset="0"/>
              </a:rPr>
              <a:t>Teraz ważne jest odpowiednie nastawienie – </a:t>
            </a:r>
            <a:br>
              <a:rPr lang="pl-PL" sz="2800" b="0" dirty="0">
                <a:effectLst/>
                <a:latin typeface="Arial" panose="020B0604020202020204" pitchFamily="34" charset="0"/>
                <a:cs typeface="Arial" panose="020B0604020202020204" pitchFamily="34" charset="0"/>
              </a:rPr>
            </a:br>
            <a:r>
              <a:rPr lang="pl-PL" sz="2800" dirty="0">
                <a:effectLst/>
                <a:latin typeface="Arial" panose="020B0604020202020204" pitchFamily="34" charset="0"/>
                <a:cs typeface="Arial" panose="020B0604020202020204" pitchFamily="34" charset="0"/>
              </a:rPr>
              <a:t>lęk zamień w zaufanie</a:t>
            </a:r>
            <a:r>
              <a:rPr lang="pl-PL" sz="2800" b="0" dirty="0">
                <a:effectLst/>
                <a:latin typeface="Arial" panose="020B0604020202020204" pitchFamily="34" charset="0"/>
                <a:cs typeface="Arial" panose="020B0604020202020204" pitchFamily="34" charset="0"/>
              </a:rPr>
              <a:t>. </a:t>
            </a:r>
            <a:br>
              <a:rPr lang="pl-PL" sz="2800" b="0" dirty="0">
                <a:effectLst/>
                <a:latin typeface="Arial" panose="020B0604020202020204" pitchFamily="34" charset="0"/>
                <a:cs typeface="Arial" panose="020B0604020202020204" pitchFamily="34" charset="0"/>
              </a:rPr>
            </a:br>
            <a:r>
              <a:rPr lang="pl-PL" sz="2800" dirty="0">
                <a:effectLst/>
                <a:latin typeface="Arial" panose="020B0604020202020204" pitchFamily="34" charset="0"/>
                <a:cs typeface="Arial" panose="020B0604020202020204" pitchFamily="34" charset="0"/>
              </a:rPr>
              <a:t>Nie musisz rozumieć wszystkiego, co się dzieje.</a:t>
            </a:r>
            <a:br>
              <a:rPr lang="pl-PL" sz="2800" dirty="0">
                <a:effectLst/>
                <a:latin typeface="Arial" panose="020B0604020202020204" pitchFamily="34" charset="0"/>
                <a:cs typeface="Arial" panose="020B0604020202020204" pitchFamily="34" charset="0"/>
              </a:rPr>
            </a:br>
            <a:r>
              <a:rPr lang="pl-PL" sz="2800" b="0" dirty="0">
                <a:effectLst/>
                <a:latin typeface="Arial" panose="020B0604020202020204" pitchFamily="34" charset="0"/>
                <a:cs typeface="Arial" panose="020B0604020202020204" pitchFamily="34" charset="0"/>
              </a:rPr>
              <a:t>Jednym słowem – to my, </a:t>
            </a:r>
            <a:r>
              <a:rPr lang="pl-PL" sz="2800" dirty="0">
                <a:effectLst/>
                <a:latin typeface="Arial" panose="020B0604020202020204" pitchFamily="34" charset="0"/>
                <a:cs typeface="Arial" panose="020B0604020202020204" pitchFamily="34" charset="0"/>
              </a:rPr>
              <a:t>TY, Twój układ odpornościowy musi być silniejszy niż ten wirus!</a:t>
            </a:r>
            <a:r>
              <a:rPr lang="pl-PL" sz="2800" b="0" dirty="0">
                <a:effectLst/>
                <a:latin typeface="Arial" panose="020B0604020202020204" pitchFamily="34" charset="0"/>
                <a:cs typeface="Arial" panose="020B0604020202020204" pitchFamily="34" charset="0"/>
              </a:rPr>
              <a:t> </a:t>
            </a:r>
            <a:br>
              <a:rPr lang="pl-PL" sz="2800" b="0" dirty="0">
                <a:effectLst/>
                <a:latin typeface="Arial" panose="020B0604020202020204" pitchFamily="34" charset="0"/>
                <a:cs typeface="Arial" panose="020B0604020202020204" pitchFamily="34" charset="0"/>
              </a:rPr>
            </a:br>
            <a:r>
              <a:rPr lang="pl-PL" sz="2800" b="0" dirty="0">
                <a:effectLst/>
                <a:latin typeface="Arial" panose="020B0604020202020204" pitchFamily="34" charset="0"/>
                <a:cs typeface="Arial" panose="020B0604020202020204" pitchFamily="34" charset="0"/>
              </a:rPr>
              <a:t>Ludzie kierują się lękiem                                                             i wzbudzają sensacje oparte na lęku.</a:t>
            </a:r>
            <a:br>
              <a:rPr lang="pl-PL" sz="2800" b="0" dirty="0">
                <a:effectLst/>
                <a:latin typeface="Arial" panose="020B0604020202020204" pitchFamily="34" charset="0"/>
                <a:cs typeface="Arial" panose="020B0604020202020204" pitchFamily="34" charset="0"/>
              </a:rPr>
            </a:br>
            <a:r>
              <a:rPr lang="pl-PL" sz="2800" b="0" dirty="0">
                <a:effectLst/>
                <a:latin typeface="Arial" panose="020B0604020202020204" pitchFamily="34" charset="0"/>
                <a:cs typeface="Arial" panose="020B0604020202020204" pitchFamily="34" charset="0"/>
              </a:rPr>
              <a:t>Ludzie koncentrują się na ofiarach śmiertelnych,                      co oczywiście dla całej naszej globalnej społeczności jest bolesne, </a:t>
            </a:r>
            <a:br>
              <a:rPr lang="pl-PL" sz="2800" b="0" dirty="0">
                <a:effectLst/>
                <a:latin typeface="Arial" panose="020B0604020202020204" pitchFamily="34" charset="0"/>
                <a:cs typeface="Arial" panose="020B0604020202020204" pitchFamily="34" charset="0"/>
              </a:rPr>
            </a:br>
            <a:r>
              <a:rPr lang="pl-PL" sz="2800" b="0" dirty="0">
                <a:effectLst/>
                <a:latin typeface="Arial" panose="020B0604020202020204" pitchFamily="34" charset="0"/>
                <a:cs typeface="Arial" panose="020B0604020202020204" pitchFamily="34" charset="0"/>
              </a:rPr>
              <a:t>ale pamiętajmy, że miliony osób, które miały kontakt                   z tym wirusem nie zachorowały, a dziesiątki tysięcy osób, które zachorowały – </a:t>
            </a:r>
            <a:br>
              <a:rPr lang="pl-PL" sz="2800" b="0" dirty="0">
                <a:effectLst/>
                <a:latin typeface="Arial" panose="020B0604020202020204" pitchFamily="34" charset="0"/>
                <a:cs typeface="Arial" panose="020B0604020202020204" pitchFamily="34" charset="0"/>
              </a:rPr>
            </a:br>
            <a:r>
              <a:rPr lang="pl-PL" sz="2800" b="0" dirty="0">
                <a:effectLst/>
                <a:latin typeface="Arial" panose="020B0604020202020204" pitchFamily="34" charset="0"/>
                <a:cs typeface="Arial" panose="020B0604020202020204" pitchFamily="34" charset="0"/>
              </a:rPr>
              <a:t>już są zdrowe.</a:t>
            </a:r>
            <a:endParaRPr lang="pl-PL"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289409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dtytuł 1"/>
          <p:cNvSpPr>
            <a:spLocks noGrp="1"/>
          </p:cNvSpPr>
          <p:nvPr>
            <p:ph type="subTitle" idx="1"/>
          </p:nvPr>
        </p:nvSpPr>
        <p:spPr>
          <a:xfrm>
            <a:off x="323528" y="3068960"/>
            <a:ext cx="8496944" cy="3528391"/>
          </a:xfrm>
        </p:spPr>
        <p:txBody>
          <a:bodyPr>
            <a:normAutofit/>
          </a:bodyPr>
          <a:lstStyle/>
          <a:p>
            <a:r>
              <a:rPr lang="pl-PL" sz="2800" dirty="0">
                <a:latin typeface="Arial" panose="020B0604020202020204" pitchFamily="34" charset="0"/>
                <a:cs typeface="Arial" panose="020B0604020202020204" pitchFamily="34" charset="0"/>
              </a:rPr>
              <a:t>Odpowiedź jest prosta – </a:t>
            </a:r>
            <a:r>
              <a:rPr lang="pl-PL" sz="2800" u="sng" dirty="0">
                <a:latin typeface="Arial" panose="020B0604020202020204" pitchFamily="34" charset="0"/>
                <a:cs typeface="Arial" panose="020B0604020202020204" pitchFamily="34" charset="0"/>
              </a:rPr>
              <a:t>układ odpornościowy</a:t>
            </a:r>
            <a:r>
              <a:rPr lang="pl-PL" sz="2800" dirty="0">
                <a:latin typeface="Arial" panose="020B0604020202020204" pitchFamily="34" charset="0"/>
                <a:cs typeface="Arial" panose="020B0604020202020204" pitchFamily="34" charset="0"/>
              </a:rPr>
              <a:t>. </a:t>
            </a:r>
          </a:p>
          <a:p>
            <a:r>
              <a:rPr lang="pl-PL" sz="2800" dirty="0">
                <a:latin typeface="Arial" panose="020B0604020202020204" pitchFamily="34" charset="0"/>
                <a:cs typeface="Arial" panose="020B0604020202020204" pitchFamily="34" charset="0"/>
              </a:rPr>
              <a:t>Na zdrowy i silny układ odpornościowy zasadniczo wpływają dwa czynniki: </a:t>
            </a:r>
          </a:p>
          <a:p>
            <a:pPr marL="342900" indent="-342900">
              <a:buFont typeface="Arial" charset="0"/>
              <a:buChar char="•"/>
            </a:pPr>
            <a:r>
              <a:rPr lang="pl-PL" sz="2800" dirty="0">
                <a:latin typeface="Arial" panose="020B0604020202020204" pitchFamily="34" charset="0"/>
                <a:cs typeface="Arial" panose="020B0604020202020204" pitchFamily="34" charset="0"/>
              </a:rPr>
              <a:t>styl życia (sposób odżywianie się, ruch, sen), </a:t>
            </a:r>
          </a:p>
          <a:p>
            <a:pPr marL="342900" indent="-342900">
              <a:buFont typeface="Arial" charset="0"/>
              <a:buChar char="•"/>
            </a:pPr>
            <a:r>
              <a:rPr lang="pl-PL" sz="2800" dirty="0">
                <a:latin typeface="Arial" panose="020B0604020202020204" pitchFamily="34" charset="0"/>
                <a:cs typeface="Arial" panose="020B0604020202020204" pitchFamily="34" charset="0"/>
              </a:rPr>
              <a:t>umiejętność zarządzania stresem (odporność              na lęk).</a:t>
            </a:r>
          </a:p>
        </p:txBody>
      </p:sp>
      <p:sp>
        <p:nvSpPr>
          <p:cNvPr id="3" name="Tytuł 2"/>
          <p:cNvSpPr>
            <a:spLocks noGrp="1"/>
          </p:cNvSpPr>
          <p:nvPr>
            <p:ph type="ctrTitle"/>
          </p:nvPr>
        </p:nvSpPr>
        <p:spPr>
          <a:xfrm>
            <a:off x="323528" y="332656"/>
            <a:ext cx="8496943" cy="2592288"/>
          </a:xfrm>
        </p:spPr>
        <p:txBody>
          <a:bodyPr/>
          <a:lstStyle/>
          <a:p>
            <a:pPr marL="182880" indent="0" algn="ctr">
              <a:buNone/>
            </a:pPr>
            <a:r>
              <a:rPr lang="pl-PL" dirty="0">
                <a:effectLst/>
                <a:latin typeface="Arial" panose="020B0604020202020204" pitchFamily="34" charset="0"/>
                <a:cs typeface="Arial" panose="020B0604020202020204" pitchFamily="34" charset="0"/>
              </a:rPr>
              <a:t>Co sprawia, </a:t>
            </a:r>
            <a:br>
              <a:rPr lang="pl-PL" dirty="0">
                <a:effectLst/>
                <a:latin typeface="Arial" panose="020B0604020202020204" pitchFamily="34" charset="0"/>
                <a:cs typeface="Arial" panose="020B0604020202020204" pitchFamily="34" charset="0"/>
              </a:rPr>
            </a:br>
            <a:r>
              <a:rPr lang="pl-PL" dirty="0">
                <a:effectLst/>
                <a:latin typeface="Arial" panose="020B0604020202020204" pitchFamily="34" charset="0"/>
                <a:cs typeface="Arial" panose="020B0604020202020204" pitchFamily="34" charset="0"/>
              </a:rPr>
              <a:t>że każdy inaczej reaguje na obecność wirusa?     </a:t>
            </a:r>
            <a:endParaRPr lang="pl-PL"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937841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1520" y="404664"/>
            <a:ext cx="8640960" cy="2376264"/>
          </a:xfrm>
        </p:spPr>
        <p:txBody>
          <a:bodyPr/>
          <a:lstStyle/>
          <a:p>
            <a:pPr marL="0" indent="0" algn="ctr">
              <a:buNone/>
            </a:pPr>
            <a:r>
              <a:rPr lang="pl-PL" dirty="0">
                <a:effectLst/>
                <a:latin typeface="Arial" panose="020B0604020202020204" pitchFamily="34" charset="0"/>
                <a:cs typeface="Arial" panose="020B0604020202020204" pitchFamily="34" charset="0"/>
              </a:rPr>
              <a:t>Musimy stać się tak silni, byśmy byli mocniejsi                          niż wirus!</a:t>
            </a:r>
            <a:endParaRPr lang="pl-PL" dirty="0">
              <a:latin typeface="Arial" panose="020B0604020202020204" pitchFamily="34" charset="0"/>
              <a:cs typeface="Arial" panose="020B0604020202020204" pitchFamily="34" charset="0"/>
            </a:endParaRPr>
          </a:p>
        </p:txBody>
      </p:sp>
      <p:sp>
        <p:nvSpPr>
          <p:cNvPr id="3" name="Symbol zastępczy tekstu 2"/>
          <p:cNvSpPr>
            <a:spLocks noGrp="1"/>
          </p:cNvSpPr>
          <p:nvPr>
            <p:ph type="body" idx="1"/>
          </p:nvPr>
        </p:nvSpPr>
        <p:spPr>
          <a:xfrm>
            <a:off x="251520" y="3429000"/>
            <a:ext cx="8640960" cy="3240359"/>
          </a:xfrm>
        </p:spPr>
        <p:txBody>
          <a:bodyPr>
            <a:normAutofit/>
          </a:bodyPr>
          <a:lstStyle/>
          <a:p>
            <a:pPr algn="ctr"/>
            <a:r>
              <a:rPr lang="pl-PL" sz="3200" dirty="0">
                <a:latin typeface="Arial" panose="020B0604020202020204" pitchFamily="34" charset="0"/>
                <a:cs typeface="Arial" panose="020B0604020202020204" pitchFamily="34" charset="0"/>
              </a:rPr>
              <a:t>Miłość i szacunek do siebie są absolutnym fundamentem naszego zdrowia fizycznego                i psychicznego.                                                  Musimy nauczyć się dbać o siebie z miłości,                 a nie wyłącznie z pozycji strachu.</a:t>
            </a:r>
          </a:p>
        </p:txBody>
      </p:sp>
    </p:spTree>
    <p:extLst>
      <p:ext uri="{BB962C8B-B14F-4D97-AF65-F5344CB8AC3E}">
        <p14:creationId xmlns:p14="http://schemas.microsoft.com/office/powerpoint/2010/main" val="8446329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1520" y="260648"/>
            <a:ext cx="8640960" cy="2448272"/>
          </a:xfrm>
        </p:spPr>
        <p:txBody>
          <a:bodyPr/>
          <a:lstStyle/>
          <a:p>
            <a:pPr marL="0" indent="0" algn="ctr">
              <a:buNone/>
            </a:pPr>
            <a:r>
              <a:rPr lang="pl-PL" dirty="0">
                <a:effectLst/>
                <a:latin typeface="Arial" panose="020B0604020202020204" pitchFamily="34" charset="0"/>
                <a:cs typeface="Arial" panose="020B0604020202020204" pitchFamily="34" charset="0"/>
              </a:rPr>
              <a:t>WZMOCNIJ SWÓJ UKŁAD ODPORNOŚCIOWY –                FIZYCZNIE I DUCHOWO!</a:t>
            </a:r>
            <a:endParaRPr lang="pl-PL" dirty="0">
              <a:latin typeface="Arial" panose="020B0604020202020204" pitchFamily="34" charset="0"/>
              <a:cs typeface="Arial" panose="020B0604020202020204" pitchFamily="34" charset="0"/>
            </a:endParaRPr>
          </a:p>
        </p:txBody>
      </p:sp>
      <p:sp>
        <p:nvSpPr>
          <p:cNvPr id="3" name="Symbol zastępczy tekstu 2"/>
          <p:cNvSpPr>
            <a:spLocks noGrp="1"/>
          </p:cNvSpPr>
          <p:nvPr>
            <p:ph type="body" idx="1"/>
          </p:nvPr>
        </p:nvSpPr>
        <p:spPr>
          <a:xfrm>
            <a:off x="251520" y="3068960"/>
            <a:ext cx="8640960" cy="3528392"/>
          </a:xfrm>
        </p:spPr>
        <p:txBody>
          <a:bodyPr>
            <a:normAutofit/>
          </a:bodyPr>
          <a:lstStyle/>
          <a:p>
            <a:pPr algn="ctr"/>
            <a:r>
              <a:rPr lang="pl-PL" sz="2800" dirty="0">
                <a:latin typeface="Arial" panose="020B0604020202020204" pitchFamily="34" charset="0"/>
                <a:cs typeface="Arial" panose="020B0604020202020204" pitchFamily="34" charset="0"/>
              </a:rPr>
              <a:t>To działa na tych dwóch płaszczyznach                                     i obie wymagają takiej samej                                                troski i uwagi. </a:t>
            </a:r>
          </a:p>
          <a:p>
            <a:pPr algn="ctr"/>
            <a:r>
              <a:rPr lang="pl-PL" sz="2800" b="1" dirty="0">
                <a:latin typeface="Arial" panose="020B0604020202020204" pitchFamily="34" charset="0"/>
                <a:cs typeface="Arial" panose="020B0604020202020204" pitchFamily="34" charset="0"/>
              </a:rPr>
              <a:t>Wzmocnienie ciała i ducha wzmacnia naszą naturalną obronę przed wirusami, bakteriami                    i innymi patogenami, które były, są i zawsze będą obecne na naszej Planecie.</a:t>
            </a:r>
            <a:endParaRPr lang="pl-PL"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506902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4509120"/>
            <a:ext cx="8496943" cy="2088232"/>
          </a:xfrm>
        </p:spPr>
        <p:txBody>
          <a:bodyPr/>
          <a:lstStyle/>
          <a:p>
            <a:pPr marL="0" indent="0" algn="ctr">
              <a:buNone/>
            </a:pPr>
            <a:r>
              <a:rPr lang="pl-PL" dirty="0">
                <a:effectLst/>
                <a:latin typeface="Arial" panose="020B0604020202020204" pitchFamily="34" charset="0"/>
                <a:cs typeface="Arial" panose="020B0604020202020204" pitchFamily="34" charset="0"/>
              </a:rPr>
              <a:t>PRZEWODNIK WZMOCNIENIA UKŁADU ODPORNOŚCIOWEGO</a:t>
            </a:r>
            <a:endParaRPr lang="pl-PL" dirty="0">
              <a:latin typeface="Arial" panose="020B0604020202020204" pitchFamily="34" charset="0"/>
              <a:cs typeface="Arial" panose="020B0604020202020204" pitchFamily="34" charset="0"/>
            </a:endParaRPr>
          </a:p>
        </p:txBody>
      </p:sp>
      <p:pic>
        <p:nvPicPr>
          <p:cNvPr id="1026" name="Picture 2" descr="C:\Users\j.stasiak\Desktop\układ odporn. 3.jpg"/>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1979712" y="548680"/>
            <a:ext cx="5254007" cy="36373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1886168"/>
      </p:ext>
    </p:extLst>
  </p:cSld>
  <p:clrMapOvr>
    <a:masterClrMapping/>
  </p:clrMapOvr>
</p:sld>
</file>

<file path=ppt/theme/theme1.xml><?xml version="1.0" encoding="utf-8"?>
<a:theme xmlns:a="http://schemas.openxmlformats.org/drawingml/2006/main" name="Aerodynamiczny">
  <a:themeElements>
    <a:clrScheme name="Aerodynamiczny">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Aerodynamiczny">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erodynamiczny">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226</TotalTime>
  <Words>1545</Words>
  <Application>Microsoft Office PowerPoint</Application>
  <PresentationFormat>Pokaz na ekranie (4:3)</PresentationFormat>
  <Paragraphs>84</Paragraphs>
  <Slides>26</Slides>
  <Notes>1</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26</vt:i4>
      </vt:variant>
    </vt:vector>
  </HeadingPairs>
  <TitlesOfParts>
    <vt:vector size="32" baseType="lpstr">
      <vt:lpstr>Arial</vt:lpstr>
      <vt:lpstr>Calibri</vt:lpstr>
      <vt:lpstr>Georgia</vt:lpstr>
      <vt:lpstr>Trebuchet MS</vt:lpstr>
      <vt:lpstr>Wingdings</vt:lpstr>
      <vt:lpstr>Aerodynamiczny</vt:lpstr>
      <vt:lpstr>JAK ŻYĆ  W ŚWIECIE,  W KTÓRYM                    PANUJE WIRUS? </vt:lpstr>
      <vt:lpstr>JAK ZACHOWAĆ SPOKÓJ                  W NIESPOKOJNYCH CZASACH?</vt:lpstr>
      <vt:lpstr>Dla wielu osób obecna sytuacja jest ogromnym wyzwaniem.  Świat zmienia się                            na naszych oczach,  a zmiana jest zawsze związana z niewiadomą.</vt:lpstr>
      <vt:lpstr>Na naszej planecie już jest obecny wirus i będzie z nami.  Nie zniszczymy go całkowicie.  Musimy nauczyć się z nim żyć.   Możemy wybrać dwie drogi: - totalny lęk i załamanie się, - przyjęcie odpowiedzialności     i zmiana stylu życia. </vt:lpstr>
      <vt:lpstr>Teraz ważne jest odpowiednie nastawienie –  lęk zamień w zaufanie.  Nie musisz rozumieć wszystkiego, co się dzieje. Jednym słowem – to my, TY, Twój układ odpornościowy musi być silniejszy niż ten wirus!  Ludzie kierują się lękiem                                                             i wzbudzają sensacje oparte na lęku. Ludzie koncentrują się na ofiarach śmiertelnych,                      co oczywiście dla całej naszej globalnej społeczności jest bolesne,  ale pamiętajmy, że miliony osób, które miały kontakt                   z tym wirusem nie zachorowały, a dziesiątki tysięcy osób, które zachorowały –  już są zdrowe.</vt:lpstr>
      <vt:lpstr>Co sprawia,  że każdy inaczej reaguje na obecność wirusa?     </vt:lpstr>
      <vt:lpstr>Musimy stać się tak silni, byśmy byli mocniejsi                          niż wirus!</vt:lpstr>
      <vt:lpstr>WZMOCNIJ SWÓJ UKŁAD ODPORNOŚCIOWY –                FIZYCZNIE I DUCHOWO!</vt:lpstr>
      <vt:lpstr>PRZEWODNIK WZMOCNIENIA UKŁADU ODPORNOŚCIOWEGO</vt:lpstr>
      <vt:lpstr>UMIEJĘTNOŚĆ ZARZĄDZANIA STRESEM</vt:lpstr>
      <vt:lpstr>UMIEJĘTNOŚĆ ZARZĄDZANIA STRESEM</vt:lpstr>
      <vt:lpstr>AFIRMACJE</vt:lpstr>
      <vt:lpstr>POZYTYWNE NASTAWIENIE</vt:lpstr>
      <vt:lpstr>POZYTYWNE NASTAWIENIE</vt:lpstr>
      <vt:lpstr>POZYTYWNE NASTAWIENIE</vt:lpstr>
      <vt:lpstr>POZYTYWNE NASTAWIENIE</vt:lpstr>
      <vt:lpstr>ŚMIEJ SIĘ  </vt:lpstr>
      <vt:lpstr>RUSZAJ SIĘ!</vt:lpstr>
      <vt:lpstr>DOBRY SEN</vt:lpstr>
      <vt:lpstr>WSPIERAJMY SIĘ </vt:lpstr>
      <vt:lpstr>… a wszystko zaczyna się od myśli i słów, którymi dzielimy się sami z sobą i z otoczeniem …</vt:lpstr>
      <vt:lpstr>To nie okoliczności są dobre                  lub złe, ale nasze reakcje              na te okoliczności.</vt:lpstr>
      <vt:lpstr>Nieważne, ile masz lat…</vt:lpstr>
      <vt:lpstr>Był świat przed koronawirusem,  musi być i po … </vt:lpstr>
      <vt:lpstr>Prezentacja programu PowerPoint</vt:lpstr>
      <vt:lpstr>Niech Was prowadzi ukryta w dobrych słowach i drobnych gestach moc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JAK ŻYĆ W ŚWIECIE, W KTÓRYM                    PANUJE WIRUS?</dc:title>
  <dc:creator>Jolanta Stasiak-Dróżdż</dc:creator>
  <cp:lastModifiedBy>Małgorzata Wanzek</cp:lastModifiedBy>
  <cp:revision>53</cp:revision>
  <dcterms:created xsi:type="dcterms:W3CDTF">2020-03-27T09:19:34Z</dcterms:created>
  <dcterms:modified xsi:type="dcterms:W3CDTF">2020-03-30T07:16:29Z</dcterms:modified>
</cp:coreProperties>
</file>